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69" r:id="rId5"/>
    <p:sldId id="332" r:id="rId6"/>
    <p:sldId id="305" r:id="rId7"/>
    <p:sldId id="350" r:id="rId8"/>
    <p:sldId id="352" r:id="rId9"/>
    <p:sldId id="349" r:id="rId10"/>
    <p:sldId id="348" r:id="rId11"/>
    <p:sldId id="353" r:id="rId12"/>
    <p:sldId id="311" r:id="rId13"/>
    <p:sldId id="363" r:id="rId14"/>
    <p:sldId id="354" r:id="rId15"/>
  </p:sldIdLst>
  <p:sldSz cx="12192000" cy="6858000"/>
  <p:notesSz cx="6858000" cy="9144000"/>
  <p:embeddedFontLst>
    <p:embeddedFont>
      <p:font typeface="Calibri Light" panose="020F0302020204030204" charset="0"/>
      <p:regular r:id="rId20"/>
      <p:italic r:id="rId21"/>
    </p:embeddedFont>
    <p:embeddedFont>
      <p:font typeface="Microsoft YaHei" panose="020B0503020204020204" pitchFamily="34" charset="-122"/>
      <p:regular r:id="rId22"/>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novo" initials="L"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22727"/>
    <a:srgbClr val="891B1C"/>
    <a:srgbClr val="27292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7" autoAdjust="0"/>
    <p:restoredTop sz="94660"/>
  </p:normalViewPr>
  <p:slideViewPr>
    <p:cSldViewPr snapToGrid="0" showGuides="1">
      <p:cViewPr varScale="1">
        <p:scale>
          <a:sx n="107" d="100"/>
          <a:sy n="107" d="100"/>
        </p:scale>
        <p:origin x="300" y="102"/>
      </p:cViewPr>
      <p:guideLst>
        <p:guide orient="horz" pos="225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commentAuthors" Target="commentAuthors.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jpeg>
</file>

<file path=ppt/media/image3.png>
</file>

<file path=ppt/media/image4.jpe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0" name="稻壳儿春秋广告/盗版必究        原创来源：http://chn.docer.com/works?userid=199329941#!/work_time"/>
          <p:cNvSpPr>
            <a:spLocks noGrp="1"/>
          </p:cNvSpPr>
          <p:nvPr>
            <p:ph type="pic" sz="quarter" idx="10"/>
          </p:nvPr>
        </p:nvSpPr>
        <p:spPr>
          <a:xfrm>
            <a:off x="-1" y="885371"/>
            <a:ext cx="8113525" cy="5087258"/>
          </a:xfrm>
          <a:custGeom>
            <a:avLst/>
            <a:gdLst>
              <a:gd name="connsiteX0" fmla="*/ 0 w 8113525"/>
              <a:gd name="connsiteY0" fmla="*/ 0 h 5087258"/>
              <a:gd name="connsiteX1" fmla="*/ 148675 w 8113525"/>
              <a:gd name="connsiteY1" fmla="*/ 0 h 5087258"/>
              <a:gd name="connsiteX2" fmla="*/ 4679775 w 8113525"/>
              <a:gd name="connsiteY2" fmla="*/ 0 h 5087258"/>
              <a:gd name="connsiteX3" fmla="*/ 6804408 w 8113525"/>
              <a:gd name="connsiteY3" fmla="*/ 0 h 5087258"/>
              <a:gd name="connsiteX4" fmla="*/ 8113525 w 8113525"/>
              <a:gd name="connsiteY4" fmla="*/ 0 h 5087258"/>
              <a:gd name="connsiteX5" fmla="*/ 3026269 w 8113525"/>
              <a:gd name="connsiteY5" fmla="*/ 5087258 h 5087258"/>
              <a:gd name="connsiteX6" fmla="*/ 1717152 w 8113525"/>
              <a:gd name="connsiteY6" fmla="*/ 5087258 h 5087258"/>
              <a:gd name="connsiteX7" fmla="*/ 148675 w 8113525"/>
              <a:gd name="connsiteY7" fmla="*/ 5087258 h 5087258"/>
              <a:gd name="connsiteX8" fmla="*/ 0 w 8113525"/>
              <a:gd name="connsiteY8" fmla="*/ 5087258 h 5087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113525" h="5087258">
                <a:moveTo>
                  <a:pt x="0" y="0"/>
                </a:moveTo>
                <a:lnTo>
                  <a:pt x="148675" y="0"/>
                </a:lnTo>
                <a:lnTo>
                  <a:pt x="4679775" y="0"/>
                </a:lnTo>
                <a:lnTo>
                  <a:pt x="6804408" y="0"/>
                </a:lnTo>
                <a:lnTo>
                  <a:pt x="8113525" y="0"/>
                </a:lnTo>
                <a:lnTo>
                  <a:pt x="3026269" y="5087258"/>
                </a:lnTo>
                <a:lnTo>
                  <a:pt x="1717152" y="5087258"/>
                </a:lnTo>
                <a:lnTo>
                  <a:pt x="148675" y="5087258"/>
                </a:lnTo>
                <a:lnTo>
                  <a:pt x="0" y="5087258"/>
                </a:lnTo>
                <a:close/>
              </a:path>
            </a:pathLst>
          </a:custGeom>
        </p:spPr>
        <p:txBody>
          <a:bodyPr wrap="square">
            <a:noAutofit/>
          </a:bodyPr>
          <a:lstStyle/>
          <a:p>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标题幻灯片">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5" name="稻壳儿春秋广告/盗版必究        原创来源：http://chn.docer.com/works?userid=199329941#!/work_time"/>
          <p:cNvSpPr>
            <a:spLocks noGrp="1"/>
          </p:cNvSpPr>
          <p:nvPr>
            <p:ph type="pic" sz="quarter" idx="10"/>
          </p:nvPr>
        </p:nvSpPr>
        <p:spPr>
          <a:xfrm>
            <a:off x="1646811" y="1762417"/>
            <a:ext cx="3242154" cy="6829972"/>
          </a:xfrm>
          <a:custGeom>
            <a:avLst/>
            <a:gdLst>
              <a:gd name="connsiteX0" fmla="*/ 451211 w 3242154"/>
              <a:gd name="connsiteY0" fmla="*/ 0 h 6829972"/>
              <a:gd name="connsiteX1" fmla="*/ 2790943 w 3242154"/>
              <a:gd name="connsiteY1" fmla="*/ 0 h 6829972"/>
              <a:gd name="connsiteX2" fmla="*/ 3242154 w 3242154"/>
              <a:gd name="connsiteY2" fmla="*/ 451211 h 6829972"/>
              <a:gd name="connsiteX3" fmla="*/ 3242154 w 3242154"/>
              <a:gd name="connsiteY3" fmla="*/ 6378762 h 6829972"/>
              <a:gd name="connsiteX4" fmla="*/ 2790943 w 3242154"/>
              <a:gd name="connsiteY4" fmla="*/ 6829972 h 6829972"/>
              <a:gd name="connsiteX5" fmla="*/ 451211 w 3242154"/>
              <a:gd name="connsiteY5" fmla="*/ 6829972 h 6829972"/>
              <a:gd name="connsiteX6" fmla="*/ 0 w 3242154"/>
              <a:gd name="connsiteY6" fmla="*/ 6378762 h 6829972"/>
              <a:gd name="connsiteX7" fmla="*/ 0 w 3242154"/>
              <a:gd name="connsiteY7" fmla="*/ 451211 h 6829972"/>
              <a:gd name="connsiteX8" fmla="*/ 451211 w 3242154"/>
              <a:gd name="connsiteY8" fmla="*/ 0 h 6829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2154" h="6829972">
                <a:moveTo>
                  <a:pt x="451211" y="0"/>
                </a:moveTo>
                <a:lnTo>
                  <a:pt x="2790943" y="0"/>
                </a:lnTo>
                <a:cubicBezTo>
                  <a:pt x="3040141" y="0"/>
                  <a:pt x="3242154" y="202014"/>
                  <a:pt x="3242154" y="451211"/>
                </a:cubicBezTo>
                <a:lnTo>
                  <a:pt x="3242154" y="6378762"/>
                </a:lnTo>
                <a:cubicBezTo>
                  <a:pt x="3242154" y="6627958"/>
                  <a:pt x="3040141" y="6829972"/>
                  <a:pt x="2790943" y="6829972"/>
                </a:cubicBezTo>
                <a:lnTo>
                  <a:pt x="451211" y="6829972"/>
                </a:lnTo>
                <a:cubicBezTo>
                  <a:pt x="202014" y="6829972"/>
                  <a:pt x="0" y="6627958"/>
                  <a:pt x="0" y="6378762"/>
                </a:cubicBezTo>
                <a:lnTo>
                  <a:pt x="0" y="451211"/>
                </a:lnTo>
                <a:cubicBezTo>
                  <a:pt x="0" y="202014"/>
                  <a:pt x="202014" y="0"/>
                  <a:pt x="451211" y="0"/>
                </a:cubicBezTo>
                <a:close/>
              </a:path>
            </a:pathLst>
          </a:custGeom>
        </p:spPr>
        <p:txBody>
          <a:bodyPr wrap="square">
            <a:noAutofit/>
          </a:bodyPr>
          <a:lstStyle/>
          <a:p>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5" name="稻壳儿春秋广告/盗版必究        原创来源：http://chn.docer.com/works?userid=199329941#!/work_time"/>
          <p:cNvSpPr>
            <a:spLocks noGrp="1"/>
          </p:cNvSpPr>
          <p:nvPr>
            <p:ph type="pic" sz="quarter" idx="10"/>
          </p:nvPr>
        </p:nvSpPr>
        <p:spPr>
          <a:xfrm>
            <a:off x="6094937" y="1963130"/>
            <a:ext cx="4892156" cy="2721605"/>
          </a:xfrm>
          <a:custGeom>
            <a:avLst/>
            <a:gdLst>
              <a:gd name="connsiteX0" fmla="*/ 0 w 4892156"/>
              <a:gd name="connsiteY0" fmla="*/ 0 h 2721605"/>
              <a:gd name="connsiteX1" fmla="*/ 4892156 w 4892156"/>
              <a:gd name="connsiteY1" fmla="*/ 0 h 2721605"/>
              <a:gd name="connsiteX2" fmla="*/ 4892156 w 4892156"/>
              <a:gd name="connsiteY2" fmla="*/ 2721605 h 2721605"/>
              <a:gd name="connsiteX3" fmla="*/ 0 w 4892156"/>
              <a:gd name="connsiteY3" fmla="*/ 2721605 h 2721605"/>
            </a:gdLst>
            <a:ahLst/>
            <a:cxnLst>
              <a:cxn ang="0">
                <a:pos x="connsiteX0" y="connsiteY0"/>
              </a:cxn>
              <a:cxn ang="0">
                <a:pos x="connsiteX1" y="connsiteY1"/>
              </a:cxn>
              <a:cxn ang="0">
                <a:pos x="connsiteX2" y="connsiteY2"/>
              </a:cxn>
              <a:cxn ang="0">
                <a:pos x="connsiteX3" y="connsiteY3"/>
              </a:cxn>
            </a:cxnLst>
            <a:rect l="l" t="t" r="r" b="b"/>
            <a:pathLst>
              <a:path w="4892156" h="2721605">
                <a:moveTo>
                  <a:pt x="0" y="0"/>
                </a:moveTo>
                <a:lnTo>
                  <a:pt x="4892156" y="0"/>
                </a:lnTo>
                <a:lnTo>
                  <a:pt x="4892156" y="2721605"/>
                </a:lnTo>
                <a:lnTo>
                  <a:pt x="0" y="2721605"/>
                </a:lnTo>
                <a:close/>
              </a:path>
            </a:pathLst>
          </a:custGeom>
        </p:spPr>
        <p:txBody>
          <a:bodyPr wrap="square">
            <a:noAutofit/>
          </a:bodyPr>
          <a:lstStyle/>
          <a:p>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5" name="稻壳儿春秋广告/盗版必究        原创来源：http://chn.docer.com/works?userid=199329941#!/work_time"/>
          <p:cNvSpPr>
            <a:spLocks noGrp="1"/>
          </p:cNvSpPr>
          <p:nvPr>
            <p:ph type="pic" sz="quarter" idx="10"/>
          </p:nvPr>
        </p:nvSpPr>
        <p:spPr>
          <a:xfrm>
            <a:off x="0" y="1900910"/>
            <a:ext cx="5628640" cy="3644720"/>
          </a:xfrm>
          <a:custGeom>
            <a:avLst/>
            <a:gdLst>
              <a:gd name="connsiteX0" fmla="*/ 0 w 5628640"/>
              <a:gd name="connsiteY0" fmla="*/ 0 h 3644720"/>
              <a:gd name="connsiteX1" fmla="*/ 5628640 w 5628640"/>
              <a:gd name="connsiteY1" fmla="*/ 0 h 3644720"/>
              <a:gd name="connsiteX2" fmla="*/ 5628640 w 5628640"/>
              <a:gd name="connsiteY2" fmla="*/ 3644720 h 3644720"/>
              <a:gd name="connsiteX3" fmla="*/ 0 w 5628640"/>
              <a:gd name="connsiteY3" fmla="*/ 3644720 h 3644720"/>
            </a:gdLst>
            <a:ahLst/>
            <a:cxnLst>
              <a:cxn ang="0">
                <a:pos x="connsiteX0" y="connsiteY0"/>
              </a:cxn>
              <a:cxn ang="0">
                <a:pos x="connsiteX1" y="connsiteY1"/>
              </a:cxn>
              <a:cxn ang="0">
                <a:pos x="connsiteX2" y="connsiteY2"/>
              </a:cxn>
              <a:cxn ang="0">
                <a:pos x="connsiteX3" y="connsiteY3"/>
              </a:cxn>
            </a:cxnLst>
            <a:rect l="l" t="t" r="r" b="b"/>
            <a:pathLst>
              <a:path w="5628640" h="3644720">
                <a:moveTo>
                  <a:pt x="0" y="0"/>
                </a:moveTo>
                <a:lnTo>
                  <a:pt x="5628640" y="0"/>
                </a:lnTo>
                <a:lnTo>
                  <a:pt x="5628640" y="3644720"/>
                </a:lnTo>
                <a:lnTo>
                  <a:pt x="0" y="3644720"/>
                </a:lnTo>
                <a:close/>
              </a:path>
            </a:pathLst>
          </a:custGeom>
        </p:spPr>
        <p:txBody>
          <a:bodyPr wrap="square">
            <a:noAutofit/>
          </a:bodyPr>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标题幻灯片">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标题幻灯片">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A1F7F7-E05D-4606-B749-82C9C9BB122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9FC90B-1626-4796-8953-D2B14739216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稻壳儿春秋广告/盗版必究        原创来源：http://chn.docer.com/works?userid=199329941#!/work_time"/>
          <p:cNvSpPr/>
          <p:nvPr/>
        </p:nvSpPr>
        <p:spPr>
          <a:xfrm flipV="1">
            <a:off x="0" y="0"/>
            <a:ext cx="10737208" cy="6858000"/>
          </a:xfrm>
          <a:custGeom>
            <a:avLst/>
            <a:gdLst>
              <a:gd name="connsiteX0" fmla="*/ 0 w 10737208"/>
              <a:gd name="connsiteY0" fmla="*/ 6858000 h 6858000"/>
              <a:gd name="connsiteX1" fmla="*/ 10737208 w 10737208"/>
              <a:gd name="connsiteY1" fmla="*/ 6858000 h 6858000"/>
              <a:gd name="connsiteX2" fmla="*/ 3879208 w 10737208"/>
              <a:gd name="connsiteY2" fmla="*/ 0 h 6858000"/>
              <a:gd name="connsiteX3" fmla="*/ 0 w 10737208"/>
              <a:gd name="connsiteY3" fmla="*/ 0 h 6858000"/>
              <a:gd name="connsiteX4" fmla="*/ 0 w 10737208"/>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37208" h="6858000">
                <a:moveTo>
                  <a:pt x="0" y="6858000"/>
                </a:moveTo>
                <a:lnTo>
                  <a:pt x="10737208" y="6858000"/>
                </a:lnTo>
                <a:lnTo>
                  <a:pt x="3879208" y="0"/>
                </a:lnTo>
                <a:lnTo>
                  <a:pt x="0" y="0"/>
                </a:lnTo>
                <a:lnTo>
                  <a:pt x="0" y="6858000"/>
                </a:lnTo>
                <a:close/>
              </a:path>
            </a:pathLst>
          </a:cu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15" name="稻壳儿春秋广告/盗版必究        原创来源：http://chn.docer.com/works?userid=199329941#!/work_time"/>
          <p:cNvSpPr/>
          <p:nvPr/>
        </p:nvSpPr>
        <p:spPr>
          <a:xfrm flipH="1">
            <a:off x="10726057" y="5392057"/>
            <a:ext cx="1465943" cy="1465943"/>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16" name="稻壳儿春秋广告/盗版必究        原创来源：http://chn.docer.com/works?userid=199329941#!/work_time"/>
          <p:cNvSpPr/>
          <p:nvPr/>
        </p:nvSpPr>
        <p:spPr>
          <a:xfrm flipH="1">
            <a:off x="4482994" y="1705539"/>
            <a:ext cx="7709006" cy="3440572"/>
          </a:xfrm>
          <a:custGeom>
            <a:avLst/>
            <a:gdLst>
              <a:gd name="connsiteX0" fmla="*/ 0 w 7709006"/>
              <a:gd name="connsiteY0" fmla="*/ 3440572 h 3440572"/>
              <a:gd name="connsiteX1" fmla="*/ 1436914 w 7709006"/>
              <a:gd name="connsiteY1" fmla="*/ 3440572 h 3440572"/>
              <a:gd name="connsiteX2" fmla="*/ 2322285 w 7709006"/>
              <a:gd name="connsiteY2" fmla="*/ 3440572 h 3440572"/>
              <a:gd name="connsiteX3" fmla="*/ 5386721 w 7709006"/>
              <a:gd name="connsiteY3" fmla="*/ 3440572 h 3440572"/>
              <a:gd name="connsiteX4" fmla="*/ 6823635 w 7709006"/>
              <a:gd name="connsiteY4" fmla="*/ 3440572 h 3440572"/>
              <a:gd name="connsiteX5" fmla="*/ 7709006 w 7709006"/>
              <a:gd name="connsiteY5" fmla="*/ 3440572 h 3440572"/>
              <a:gd name="connsiteX6" fmla="*/ 4268435 w 7709006"/>
              <a:gd name="connsiteY6" fmla="*/ 0 h 3440572"/>
              <a:gd name="connsiteX7" fmla="*/ 3383064 w 7709006"/>
              <a:gd name="connsiteY7" fmla="*/ 0 h 3440572"/>
              <a:gd name="connsiteX8" fmla="*/ 2322285 w 7709006"/>
              <a:gd name="connsiteY8" fmla="*/ 0 h 3440572"/>
              <a:gd name="connsiteX9" fmla="*/ 1946150 w 7709006"/>
              <a:gd name="connsiteY9" fmla="*/ 0 h 3440572"/>
              <a:gd name="connsiteX10" fmla="*/ 1436914 w 7709006"/>
              <a:gd name="connsiteY10" fmla="*/ 0 h 3440572"/>
              <a:gd name="connsiteX11" fmla="*/ 0 w 7709006"/>
              <a:gd name="connsiteY11" fmla="*/ 0 h 3440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09006" h="3440572">
                <a:moveTo>
                  <a:pt x="0" y="3440572"/>
                </a:moveTo>
                <a:lnTo>
                  <a:pt x="1436914" y="3440572"/>
                </a:lnTo>
                <a:lnTo>
                  <a:pt x="2322285" y="3440572"/>
                </a:lnTo>
                <a:lnTo>
                  <a:pt x="5386721" y="3440572"/>
                </a:lnTo>
                <a:lnTo>
                  <a:pt x="6823635" y="3440572"/>
                </a:lnTo>
                <a:lnTo>
                  <a:pt x="7709006" y="3440572"/>
                </a:lnTo>
                <a:lnTo>
                  <a:pt x="4268435" y="0"/>
                </a:lnTo>
                <a:lnTo>
                  <a:pt x="3383064" y="0"/>
                </a:lnTo>
                <a:lnTo>
                  <a:pt x="2322285" y="0"/>
                </a:lnTo>
                <a:lnTo>
                  <a:pt x="1946150" y="0"/>
                </a:lnTo>
                <a:lnTo>
                  <a:pt x="1436914" y="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pic>
        <p:nvPicPr>
          <p:cNvPr id="25" name="稻壳儿春秋广告/盗版必究        原创来源：http://chn.docer.com/works?userid=199329941#!/work_time"/>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984" b="2984"/>
          <a:stretch>
            <a:fillRect/>
          </a:stretch>
        </p:blipFill>
        <p:spPr>
          <a:xfrm>
            <a:off x="-1" y="885371"/>
            <a:ext cx="8113525" cy="5087258"/>
          </a:xfrm>
        </p:spPr>
      </p:pic>
      <p:sp>
        <p:nvSpPr>
          <p:cNvPr id="29" name="稻壳儿春秋广告/盗版必究        原创来源：http://chn.docer.com/works?userid=199329941#!/work_time"/>
          <p:cNvSpPr/>
          <p:nvPr/>
        </p:nvSpPr>
        <p:spPr>
          <a:xfrm flipH="1">
            <a:off x="2964987" y="1708714"/>
            <a:ext cx="4340456" cy="3440572"/>
          </a:xfrm>
          <a:custGeom>
            <a:avLst/>
            <a:gdLst>
              <a:gd name="connsiteX0" fmla="*/ 899885 w 4340456"/>
              <a:gd name="connsiteY0" fmla="*/ 0 h 3440572"/>
              <a:gd name="connsiteX1" fmla="*/ 14514 w 4340456"/>
              <a:gd name="connsiteY1" fmla="*/ 0 h 3440572"/>
              <a:gd name="connsiteX2" fmla="*/ 0 w 4340456"/>
              <a:gd name="connsiteY2" fmla="*/ 0 h 3440572"/>
              <a:gd name="connsiteX3" fmla="*/ 3440571 w 4340456"/>
              <a:gd name="connsiteY3" fmla="*/ 3440572 h 3440572"/>
              <a:gd name="connsiteX4" fmla="*/ 3455085 w 4340456"/>
              <a:gd name="connsiteY4" fmla="*/ 3440572 h 3440572"/>
              <a:gd name="connsiteX5" fmla="*/ 4340456 w 4340456"/>
              <a:gd name="connsiteY5" fmla="*/ 3440572 h 3440572"/>
              <a:gd name="connsiteX6" fmla="*/ 899885 w 4340456"/>
              <a:gd name="connsiteY6" fmla="*/ 0 h 3440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0456" h="3440572">
                <a:moveTo>
                  <a:pt x="899885" y="0"/>
                </a:moveTo>
                <a:lnTo>
                  <a:pt x="14514" y="0"/>
                </a:lnTo>
                <a:lnTo>
                  <a:pt x="0" y="0"/>
                </a:lnTo>
                <a:lnTo>
                  <a:pt x="3440571" y="3440572"/>
                </a:lnTo>
                <a:lnTo>
                  <a:pt x="3455085" y="3440572"/>
                </a:lnTo>
                <a:lnTo>
                  <a:pt x="4340456" y="3440572"/>
                </a:lnTo>
                <a:lnTo>
                  <a:pt x="899885" y="0"/>
                </a:lnTo>
                <a:close/>
              </a:path>
            </a:pathLst>
          </a:cu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0" name="稻壳儿春秋广告/盗版必究        原创来源：http://chn.docer.com/works?userid=199329941#!/work_time"/>
          <p:cNvSpPr txBox="1"/>
          <p:nvPr/>
        </p:nvSpPr>
        <p:spPr>
          <a:xfrm>
            <a:off x="6825390" y="2239800"/>
            <a:ext cx="4809079" cy="806450"/>
          </a:xfrm>
          <a:prstGeom prst="rect">
            <a:avLst/>
          </a:prstGeom>
          <a:noFill/>
        </p:spPr>
        <p:txBody>
          <a:bodyPr wrap="square" rtlCol="0">
            <a:spAutoFit/>
          </a:bodyPr>
          <a:lstStyle/>
          <a:p>
            <a:pPr algn="r">
              <a:lnSpc>
                <a:spcPct val="150000"/>
              </a:lnSpc>
            </a:pPr>
            <a:r>
              <a:rPr lang="en-US" altLang="zh-CN" sz="31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WAREHOUSE XUẤT KHO</a:t>
            </a:r>
            <a:endParaRPr lang="en-US" altLang="zh-CN" sz="31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1" name="稻壳儿春秋广告/盗版必究        原创来源：http://chn.docer.com/works?userid=199329941#!/work_time"/>
          <p:cNvSpPr txBox="1"/>
          <p:nvPr/>
        </p:nvSpPr>
        <p:spPr>
          <a:xfrm>
            <a:off x="6706012" y="3117512"/>
            <a:ext cx="4809078" cy="1568450"/>
          </a:xfrm>
          <a:prstGeom prst="rect">
            <a:avLst/>
          </a:prstGeom>
          <a:noFill/>
        </p:spPr>
        <p:txBody>
          <a:bodyPr wrap="square" rtlCol="0">
            <a:spAutoFit/>
          </a:bodyPr>
          <a:lstStyle/>
          <a:p>
            <a:pPr algn="r">
              <a:lnSpc>
                <a:spcPct val="150000"/>
              </a:lnSpc>
            </a:pPr>
            <a:r>
              <a:rPr lang="en-US" sz="16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NHÓM 53</a:t>
            </a:r>
            <a:endParaRPr lang="en-US" sz="1600"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algn="r">
              <a:lnSpc>
                <a:spcPct val="150000"/>
              </a:lnSpc>
            </a:pPr>
            <a:r>
              <a:rPr lang="en-US" sz="1600"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ĐẶNG HẢI LONG       - 3118410233</a:t>
            </a:r>
            <a:endParaRPr lang="en-US" sz="1600"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algn="r">
              <a:lnSpc>
                <a:spcPct val="150000"/>
              </a:lnSpc>
            </a:pPr>
            <a:r>
              <a:rPr lang="en-US" sz="1600"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NGUYỄN HỮU VINH - 3118410483</a:t>
            </a:r>
            <a:endParaRPr lang="en-US" sz="1600"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algn="r">
              <a:lnSpc>
                <a:spcPct val="150000"/>
              </a:lnSpc>
            </a:pPr>
            <a:endParaRPr lang="en-US" sz="1600"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2" name="稻壳儿春秋广告/盗版必究        原创来源：http://chn.docer.com/works?userid=199329941#!/work_time"/>
          <p:cNvSpPr txBox="1"/>
          <p:nvPr/>
        </p:nvSpPr>
        <p:spPr>
          <a:xfrm flipH="1">
            <a:off x="7249795" y="4409440"/>
            <a:ext cx="4265295" cy="1014730"/>
          </a:xfrm>
          <a:prstGeom prst="rect">
            <a:avLst/>
          </a:prstGeom>
          <a:noFill/>
          <a:effectLst/>
        </p:spPr>
        <p:txBody>
          <a:bodyPr wrap="square" rtlCol="0">
            <a:spAutoFit/>
          </a:bodyPr>
          <a:lstStyle/>
          <a:p>
            <a:pPr marL="0" marR="0" lvl="0" indent="0" algn="r" defTabSz="914400" rtl="0" eaLnBrk="1" fontAlgn="auto" latinLnBrk="0" hangingPunct="1">
              <a:lnSpc>
                <a:spcPct val="150000"/>
              </a:lnSpc>
              <a:spcBef>
                <a:spcPts val="0"/>
              </a:spcBef>
              <a:spcAft>
                <a:spcPts val="0"/>
              </a:spcAft>
              <a:buClrTx/>
              <a:buSzTx/>
              <a:buFontTx/>
              <a:buNone/>
              <a:defRPr/>
            </a:pPr>
            <a:r>
              <a:rPr kumimoji="0" lang="en-US" altLang="zh-CN" sz="2000" b="1" u="none" strike="noStrike" kern="1200" cap="none" spc="0" normalizeH="0" baseline="0" noProof="0" dirty="0">
                <a:ln>
                  <a:noFill/>
                </a:ln>
                <a:effectLst/>
                <a:uLnTx/>
                <a:uFillTx/>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HỌC PHẦN: SEMINAR CHUYÊN ĐỀ </a:t>
            </a:r>
            <a:endParaRPr kumimoji="0" lang="en-US" altLang="zh-CN" sz="2000" b="1" u="none" strike="noStrike" kern="1200" cap="none" spc="0" normalizeH="0" baseline="0" noProof="0" dirty="0">
              <a:ln>
                <a:noFill/>
              </a:ln>
              <a:effectLst/>
              <a:uLnTx/>
              <a:uFillTx/>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0" marR="0" lvl="0" indent="0" algn="r" defTabSz="914400" rtl="0" eaLnBrk="1" fontAlgn="auto" latinLnBrk="0" hangingPunct="1">
              <a:lnSpc>
                <a:spcPct val="150000"/>
              </a:lnSpc>
              <a:spcBef>
                <a:spcPts val="0"/>
              </a:spcBef>
              <a:spcAft>
                <a:spcPts val="0"/>
              </a:spcAft>
              <a:buClrTx/>
              <a:buSzTx/>
              <a:buFontTx/>
              <a:buNone/>
              <a:defRPr/>
            </a:pPr>
            <a:r>
              <a:rPr kumimoji="0" lang="en-US" altLang="zh-CN" sz="2000" b="1" u="none" strike="noStrike" kern="1200" cap="none" spc="0" normalizeH="0" baseline="0" noProof="0" dirty="0">
                <a:ln>
                  <a:noFill/>
                </a:ln>
                <a:effectLst/>
                <a:uLnTx/>
                <a:uFillTx/>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GIẢNG VIÊN: NGUYỄN QUỐC HUY</a:t>
            </a:r>
            <a:endParaRPr kumimoji="0" lang="en-US" altLang="zh-CN" sz="2000" b="1" u="none" strike="noStrike" kern="1200" cap="none" spc="0" normalizeH="0" baseline="0" noProof="0" dirty="0">
              <a:ln>
                <a:noFill/>
              </a:ln>
              <a:effectLst/>
              <a:uLnTx/>
              <a:uFillTx/>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cxnSp>
        <p:nvCxnSpPr>
          <p:cNvPr id="35" name="稻壳儿春秋广告/盗版必究        原创来源：http://chn.docer.com/works?userid=199329941#!/work_time"/>
          <p:cNvCxnSpPr/>
          <p:nvPr/>
        </p:nvCxnSpPr>
        <p:spPr>
          <a:xfrm>
            <a:off x="11209258" y="4351655"/>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3" name="稻壳儿春秋广告/盗版必究        原创来源：http://chn.docer.com/works?userid=199329941#!/work_time"/>
          <p:cNvSpPr txBox="1"/>
          <p:nvPr/>
        </p:nvSpPr>
        <p:spPr>
          <a:xfrm>
            <a:off x="6556375" y="1705610"/>
            <a:ext cx="4810125" cy="645160"/>
          </a:xfrm>
          <a:prstGeom prst="rect">
            <a:avLst/>
          </a:prstGeom>
          <a:noFill/>
        </p:spPr>
        <p:txBody>
          <a:bodyPr wrap="square" rtlCol="0">
            <a:spAutoFit/>
          </a:bodyPr>
          <a:p>
            <a:pPr algn="r">
              <a:lnSpc>
                <a:spcPct val="150000"/>
              </a:lnSpc>
            </a:pPr>
            <a:r>
              <a:rPr lang="en-US" altLang="zh-CN" sz="2400"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BÁO CÁO ĐỒ ÁN</a:t>
            </a:r>
            <a:endParaRPr lang="en-US" altLang="zh-CN" sz="2400"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0" y="1"/>
            <a:ext cx="2336800" cy="2336798"/>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1491248" cy="1491249"/>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3" name="稻壳儿春秋广告/盗版必究        原创来源：http://chn.docer.com/works?userid=199329941#!/work_time"/>
          <p:cNvSpPr txBox="1"/>
          <p:nvPr/>
        </p:nvSpPr>
        <p:spPr>
          <a:xfrm flipH="1">
            <a:off x="1820545" y="1099185"/>
            <a:ext cx="8002270" cy="521970"/>
          </a:xfrm>
          <a:prstGeom prst="rect">
            <a:avLst/>
          </a:prstGeom>
          <a:noFill/>
        </p:spPr>
        <p:txBody>
          <a:bodyPr wrap="square" rtlCol="0">
            <a:spAutoFit/>
          </a:bodyPr>
          <a:lstStyle/>
          <a:p>
            <a:pPr>
              <a:defRPr/>
            </a:pPr>
            <a:r>
              <a:rPr lang="en-US" altLang="zh-CN" sz="28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TỔNG QUAN VỀ BÀI TOÁN WAREHOUSE XUẤT KHO</a:t>
            </a:r>
            <a:endParaRPr lang="en-US" altLang="zh-CN" sz="28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4" name="稻壳儿春秋广告/盗版必究        原创来源：http://chn.docer.com/works?userid=199329941#!/work_time"/>
          <p:cNvSpPr txBox="1"/>
          <p:nvPr/>
        </p:nvSpPr>
        <p:spPr>
          <a:xfrm flipH="1">
            <a:off x="2555240" y="391217"/>
            <a:ext cx="2778958" cy="706755"/>
          </a:xfrm>
          <a:prstGeom prst="rect">
            <a:avLst/>
          </a:prstGeom>
          <a:noFill/>
        </p:spPr>
        <p:txBody>
          <a:bodyPr wrap="square" rtlCol="0">
            <a:spAutoFit/>
          </a:bodyPr>
          <a:lstStyle/>
          <a:p>
            <a:pPr>
              <a:defRPr/>
            </a:pPr>
            <a:r>
              <a:rPr lang="en-US" altLang="zh-CN" sz="4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PART 04</a:t>
            </a:r>
            <a:endParaRPr lang="zh-CN" altLang="en-US" sz="4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aphicFrame>
        <p:nvGraphicFramePr>
          <p:cNvPr id="5" name="Picture Placeholder 4"/>
          <p:cNvGraphicFramePr/>
          <p:nvPr>
            <p:ph type="pic" sz="quarter" idx="10"/>
          </p:nvPr>
        </p:nvGraphicFramePr>
        <p:xfrm>
          <a:off x="2133600" y="2402205"/>
          <a:ext cx="7924800" cy="2436495"/>
        </p:xfrm>
        <a:graphic>
          <a:graphicData uri="http://schemas.openxmlformats.org/drawingml/2006/table">
            <a:tbl>
              <a:tblPr firstRow="1" bandRow="1">
                <a:tableStyleId>{5940675A-B579-460E-94D1-54222C63F5DA}</a:tableStyleId>
              </a:tblPr>
              <a:tblGrid>
                <a:gridCol w="1359535"/>
                <a:gridCol w="6565265"/>
              </a:tblGrid>
              <a:tr h="406400">
                <a:tc>
                  <a:txBody>
                    <a:bodyPr/>
                    <a:p>
                      <a:pPr indent="0" algn="ctr">
                        <a:lnSpc>
                          <a:spcPct val="150000"/>
                        </a:lnSpc>
                        <a:buNone/>
                      </a:pPr>
                      <a:r>
                        <a:rPr lang="en-US" sz="1800" b="1">
                          <a:latin typeface="Calibri Light" panose="020F0302020204030204" charset="0"/>
                          <a:cs typeface="Calibri Light" panose="020F0302020204030204" charset="0"/>
                        </a:rPr>
                        <a:t>Yêu cầu</a:t>
                      </a:r>
                      <a:endParaRPr lang="en-US" sz="1800" b="1">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sz="1800" b="1">
                          <a:latin typeface="Calibri Light" panose="020F0302020204030204" charset="0"/>
                          <a:cs typeface="Calibri Light" panose="020F0302020204030204" charset="0"/>
                        </a:rPr>
                        <a:t>Mô tả</a:t>
                      </a:r>
                      <a:endParaRPr lang="en-US" sz="1800" b="1">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2030095">
                <a:tc>
                  <a:txBody>
                    <a:bodyPr/>
                    <a:p>
                      <a:pPr indent="0" algn="ctr">
                        <a:lnSpc>
                          <a:spcPct val="150000"/>
                        </a:lnSpc>
                        <a:buNone/>
                      </a:pPr>
                      <a:r>
                        <a:rPr lang="en-US" sz="1800" b="0">
                          <a:solidFill>
                            <a:srgbClr val="000000"/>
                          </a:solidFill>
                          <a:latin typeface="Calibri Light" panose="020F0302020204030204" charset="0"/>
                          <a:cs typeface="Calibri Light" panose="020F0302020204030204" charset="0"/>
                        </a:rPr>
                        <a:t>Xuất kho</a:t>
                      </a:r>
                      <a:endParaRPr lang="en-US" sz="1800" b="0">
                        <a:solidFill>
                          <a:srgbClr val="000000"/>
                        </a:solidFill>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lnSpc>
                          <a:spcPct val="150000"/>
                        </a:lnSpc>
                        <a:buNone/>
                      </a:pPr>
                      <a:r>
                        <a:rPr lang="en-US" sz="1800" b="0">
                          <a:solidFill>
                            <a:srgbClr val="000000"/>
                          </a:solidFill>
                          <a:latin typeface="Calibri Light" panose="020F0302020204030204" charset="0"/>
                          <a:cs typeface="Calibri Light" panose="020F0302020204030204" charset="0"/>
                        </a:rPr>
                        <a:t>- Hàng giả định là các thùng carton có gắn chip RFID.</a:t>
                      </a:r>
                      <a:endParaRPr lang="en-US" sz="1800" b="0">
                        <a:solidFill>
                          <a:srgbClr val="000000"/>
                        </a:solidFill>
                        <a:latin typeface="Calibri Light" panose="020F0302020204030204" charset="0"/>
                        <a:cs typeface="Calibri Light" panose="020F0302020204030204" charset="0"/>
                      </a:endParaRPr>
                    </a:p>
                    <a:p>
                      <a:pPr indent="0" algn="l">
                        <a:lnSpc>
                          <a:spcPct val="150000"/>
                        </a:lnSpc>
                        <a:buNone/>
                      </a:pPr>
                      <a:r>
                        <a:rPr lang="en-US" sz="1800" b="0">
                          <a:solidFill>
                            <a:srgbClr val="000000"/>
                          </a:solidFill>
                          <a:latin typeface="Calibri Light" panose="020F0302020204030204" charset="0"/>
                          <a:cs typeface="Calibri Light" panose="020F0302020204030204" charset="0"/>
                        </a:rPr>
                        <a:t>- Tạo lệnh xuất hàng trên ứng dụng Web/Desktop.</a:t>
                      </a:r>
                      <a:endParaRPr lang="en-US" sz="1800" b="0">
                        <a:solidFill>
                          <a:srgbClr val="000000"/>
                        </a:solidFill>
                        <a:latin typeface="Calibri Light" panose="020F0302020204030204" charset="0"/>
                        <a:cs typeface="Calibri Light" panose="020F0302020204030204" charset="0"/>
                      </a:endParaRPr>
                    </a:p>
                    <a:p>
                      <a:pPr indent="0" algn="l">
                        <a:lnSpc>
                          <a:spcPct val="150000"/>
                        </a:lnSpc>
                        <a:buNone/>
                      </a:pPr>
                      <a:r>
                        <a:rPr lang="en-US" sz="1800" b="0">
                          <a:solidFill>
                            <a:srgbClr val="000000"/>
                          </a:solidFill>
                          <a:latin typeface="Calibri Light" panose="020F0302020204030204" charset="0"/>
                          <a:cs typeface="Calibri Light" panose="020F0302020204030204" charset="0"/>
                        </a:rPr>
                        <a:t>- Khi hàng đi qua cổng xuất sẽ ghi nhận thông tin (PO, item code, qty, gate, date-time).</a:t>
                      </a:r>
                      <a:endParaRPr lang="en-US" sz="1800" b="0">
                        <a:solidFill>
                          <a:srgbClr val="000000"/>
                        </a:solidFill>
                        <a:latin typeface="Calibri Light" panose="020F0302020204030204" charset="0"/>
                        <a:cs typeface="Calibri Light" panose="020F0302020204030204" charset="0"/>
                      </a:endParaRPr>
                    </a:p>
                    <a:p>
                      <a:pPr indent="0" algn="l">
                        <a:lnSpc>
                          <a:spcPct val="150000"/>
                        </a:lnSpc>
                        <a:buNone/>
                      </a:pPr>
                      <a:r>
                        <a:rPr lang="en-US" sz="1800" b="0">
                          <a:solidFill>
                            <a:srgbClr val="000000"/>
                          </a:solidFill>
                          <a:latin typeface="Calibri Light" panose="020F0302020204030204" charset="0"/>
                          <a:cs typeface="Calibri Light" panose="020F0302020204030204" charset="0"/>
                        </a:rPr>
                        <a:t>- Xem báo cáo xuất theo các tiêu chí: Date-time, PO, item code.</a:t>
                      </a:r>
                      <a:endParaRPr lang="en-US" sz="1800" b="0">
                        <a:solidFill>
                          <a:srgbClr val="000000"/>
                        </a:solidFill>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grpSp>
        <p:nvGrpSpPr>
          <p:cNvPr id="7" name="组合 30"/>
          <p:cNvGrpSpPr/>
          <p:nvPr/>
        </p:nvGrpSpPr>
        <p:grpSpPr>
          <a:xfrm>
            <a:off x="8650605" y="2813050"/>
            <a:ext cx="3541395" cy="4044950"/>
            <a:chOff x="11184183" y="5850184"/>
            <a:chExt cx="1007816" cy="1007816"/>
          </a:xfrm>
          <a:solidFill>
            <a:srgbClr val="C22727"/>
          </a:solidFill>
        </p:grpSpPr>
        <p:sp>
          <p:nvSpPr>
            <p:cNvPr id="8" name="稻壳儿春秋广告/盗版必究        原创来源：http://chn.docer.com/works?userid=199329941#!/work_time"/>
            <p:cNvSpPr/>
            <p:nvPr/>
          </p:nvSpPr>
          <p:spPr>
            <a:xfrm flipH="1">
              <a:off x="11184183" y="5850184"/>
              <a:ext cx="1007816" cy="100781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9" name="稻壳儿春秋广告/盗版必究        原创来源：http://chn.docer.com/works?userid=199329941#!/work_time"/>
            <p:cNvSpPr/>
            <p:nvPr/>
          </p:nvSpPr>
          <p:spPr>
            <a:xfrm flipH="1">
              <a:off x="11510524" y="6176525"/>
              <a:ext cx="681475" cy="681475"/>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p14:dur="2000">
        <p:pull/>
      </p:transition>
    </mc:Choice>
    <mc:Fallback>
      <p:transition>
        <p:pull/>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1221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8889"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8888"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7223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2011045" y="169545"/>
            <a:ext cx="8187690" cy="398780"/>
          </a:xfrm>
          <a:prstGeom prst="rect">
            <a:avLst/>
          </a:prstGeom>
          <a:noFill/>
        </p:spPr>
        <p:txBody>
          <a:bodyPr wrap="square" rtlCol="0">
            <a:spAutoFit/>
          </a:bodyPr>
          <a:lstStyle/>
          <a:p>
            <a:pPr algn="ctr"/>
            <a:r>
              <a:rPr lang="en-US" altLang="zh-CN" sz="2000" b="1" dirty="0">
                <a:solidFill>
                  <a:srgbClr val="C22727"/>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MÔ TẢ CHI TIẾT VỀ BÀI TOÁN</a:t>
            </a:r>
            <a:endParaRPr lang="en-US" altLang="zh-CN" sz="2000" b="1" dirty="0">
              <a:solidFill>
                <a:srgbClr val="C22727"/>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18133" y="59817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28" name="稻壳儿春秋广告/盗版必究        原创来源：http://chn.docer.com/works?userid=199329941#!/work_time"/>
          <p:cNvSpPr/>
          <p:nvPr/>
        </p:nvSpPr>
        <p:spPr>
          <a:xfrm>
            <a:off x="1141160" y="2993073"/>
            <a:ext cx="338706" cy="274988"/>
          </a:xfrm>
          <a:custGeom>
            <a:avLst/>
            <a:gdLst/>
            <a:ahLst/>
            <a:cxnLst>
              <a:cxn ang="0">
                <a:pos x="wd2" y="hd2"/>
              </a:cxn>
              <a:cxn ang="5400000">
                <a:pos x="wd2" y="hd2"/>
              </a:cxn>
              <a:cxn ang="10800000">
                <a:pos x="wd2" y="hd2"/>
              </a:cxn>
              <a:cxn ang="16200000">
                <a:pos x="wd2" y="hd2"/>
              </a:cxn>
            </a:cxnLst>
            <a:rect l="0" t="0" r="r" b="b"/>
            <a:pathLst>
              <a:path w="21600" h="21600" extrusionOk="0">
                <a:moveTo>
                  <a:pt x="19575" y="21600"/>
                </a:moveTo>
                <a:cubicBezTo>
                  <a:pt x="2025" y="21600"/>
                  <a:pt x="2025" y="21600"/>
                  <a:pt x="2025" y="21600"/>
                </a:cubicBezTo>
                <a:cubicBezTo>
                  <a:pt x="844" y="21600"/>
                  <a:pt x="0" y="20562"/>
                  <a:pt x="0" y="19108"/>
                </a:cubicBezTo>
                <a:cubicBezTo>
                  <a:pt x="0" y="5815"/>
                  <a:pt x="0" y="5815"/>
                  <a:pt x="0" y="5815"/>
                </a:cubicBezTo>
                <a:cubicBezTo>
                  <a:pt x="0" y="4362"/>
                  <a:pt x="844" y="3323"/>
                  <a:pt x="2025" y="3323"/>
                </a:cubicBezTo>
                <a:cubicBezTo>
                  <a:pt x="2025" y="3323"/>
                  <a:pt x="2363" y="3323"/>
                  <a:pt x="4725" y="3323"/>
                </a:cubicBezTo>
                <a:cubicBezTo>
                  <a:pt x="5400" y="3323"/>
                  <a:pt x="6750" y="0"/>
                  <a:pt x="7425" y="0"/>
                </a:cubicBezTo>
                <a:cubicBezTo>
                  <a:pt x="9113" y="0"/>
                  <a:pt x="12488" y="0"/>
                  <a:pt x="14175" y="0"/>
                </a:cubicBezTo>
                <a:cubicBezTo>
                  <a:pt x="14850" y="0"/>
                  <a:pt x="16200" y="3323"/>
                  <a:pt x="16875" y="3323"/>
                </a:cubicBezTo>
                <a:cubicBezTo>
                  <a:pt x="19238" y="3323"/>
                  <a:pt x="19575" y="3323"/>
                  <a:pt x="19575" y="3323"/>
                </a:cubicBezTo>
                <a:cubicBezTo>
                  <a:pt x="20756" y="3323"/>
                  <a:pt x="21600" y="4362"/>
                  <a:pt x="21600" y="5815"/>
                </a:cubicBezTo>
                <a:cubicBezTo>
                  <a:pt x="21600" y="19108"/>
                  <a:pt x="21600" y="19108"/>
                  <a:pt x="21600" y="19108"/>
                </a:cubicBezTo>
                <a:cubicBezTo>
                  <a:pt x="21600" y="20562"/>
                  <a:pt x="20756" y="21600"/>
                  <a:pt x="19575" y="21600"/>
                </a:cubicBezTo>
                <a:close/>
                <a:moveTo>
                  <a:pt x="20250" y="6646"/>
                </a:moveTo>
                <a:cubicBezTo>
                  <a:pt x="20250" y="5815"/>
                  <a:pt x="19575" y="4985"/>
                  <a:pt x="18900" y="4985"/>
                </a:cubicBezTo>
                <a:cubicBezTo>
                  <a:pt x="18900" y="4985"/>
                  <a:pt x="18225" y="4985"/>
                  <a:pt x="16200" y="4985"/>
                </a:cubicBezTo>
                <a:cubicBezTo>
                  <a:pt x="15525" y="4985"/>
                  <a:pt x="14175" y="1662"/>
                  <a:pt x="13500" y="1662"/>
                </a:cubicBezTo>
                <a:cubicBezTo>
                  <a:pt x="11813" y="1662"/>
                  <a:pt x="9788" y="1662"/>
                  <a:pt x="8100" y="1662"/>
                </a:cubicBezTo>
                <a:cubicBezTo>
                  <a:pt x="7425" y="1662"/>
                  <a:pt x="6075" y="4985"/>
                  <a:pt x="5400" y="4985"/>
                </a:cubicBezTo>
                <a:cubicBezTo>
                  <a:pt x="3375" y="4985"/>
                  <a:pt x="2700" y="4985"/>
                  <a:pt x="2700" y="4985"/>
                </a:cubicBezTo>
                <a:cubicBezTo>
                  <a:pt x="2025" y="4985"/>
                  <a:pt x="1350" y="5815"/>
                  <a:pt x="1350" y="6646"/>
                </a:cubicBezTo>
                <a:cubicBezTo>
                  <a:pt x="1350" y="18277"/>
                  <a:pt x="1350" y="18277"/>
                  <a:pt x="1350" y="18277"/>
                </a:cubicBezTo>
                <a:cubicBezTo>
                  <a:pt x="1350" y="19315"/>
                  <a:pt x="2025" y="19938"/>
                  <a:pt x="2700" y="19938"/>
                </a:cubicBezTo>
                <a:cubicBezTo>
                  <a:pt x="18900" y="19938"/>
                  <a:pt x="18900" y="19938"/>
                  <a:pt x="18900" y="19938"/>
                </a:cubicBezTo>
                <a:cubicBezTo>
                  <a:pt x="19575" y="19938"/>
                  <a:pt x="20250" y="19315"/>
                  <a:pt x="20250" y="18277"/>
                </a:cubicBezTo>
                <a:cubicBezTo>
                  <a:pt x="20250" y="6646"/>
                  <a:pt x="20250" y="6646"/>
                  <a:pt x="20250" y="6646"/>
                </a:cubicBezTo>
                <a:close/>
                <a:moveTo>
                  <a:pt x="10800" y="17446"/>
                </a:moveTo>
                <a:cubicBezTo>
                  <a:pt x="8269" y="17446"/>
                  <a:pt x="6075" y="14954"/>
                  <a:pt x="6075" y="11631"/>
                </a:cubicBezTo>
                <a:cubicBezTo>
                  <a:pt x="6075" y="8515"/>
                  <a:pt x="8269" y="5815"/>
                  <a:pt x="10800" y="5815"/>
                </a:cubicBezTo>
                <a:cubicBezTo>
                  <a:pt x="13331" y="5815"/>
                  <a:pt x="15525" y="8515"/>
                  <a:pt x="15525" y="11631"/>
                </a:cubicBezTo>
                <a:cubicBezTo>
                  <a:pt x="15525" y="14954"/>
                  <a:pt x="13331" y="17446"/>
                  <a:pt x="10800" y="17446"/>
                </a:cubicBezTo>
                <a:close/>
                <a:moveTo>
                  <a:pt x="10800" y="7477"/>
                </a:moveTo>
                <a:cubicBezTo>
                  <a:pt x="8944" y="7477"/>
                  <a:pt x="7425" y="9346"/>
                  <a:pt x="7425" y="11631"/>
                </a:cubicBezTo>
                <a:cubicBezTo>
                  <a:pt x="7425" y="13915"/>
                  <a:pt x="8944" y="15785"/>
                  <a:pt x="10800" y="15785"/>
                </a:cubicBezTo>
                <a:cubicBezTo>
                  <a:pt x="12656" y="15785"/>
                  <a:pt x="14175" y="13915"/>
                  <a:pt x="14175" y="11631"/>
                </a:cubicBezTo>
                <a:cubicBezTo>
                  <a:pt x="14175" y="9346"/>
                  <a:pt x="12656" y="7477"/>
                  <a:pt x="10800" y="7477"/>
                </a:cubicBezTo>
                <a:close/>
              </a:path>
            </a:pathLst>
          </a:custGeom>
          <a:solidFill>
            <a:schemeClr val="bg1"/>
          </a:solidFill>
          <a:ln w="12700">
            <a:miter lim="400000"/>
          </a:ln>
        </p:spPr>
        <p:txBody>
          <a:bodyPr lIns="22860" rIns="22860"/>
          <a:lstStyle/>
          <a:p>
            <a:pPr defTabSz="1219200">
              <a:defRPr sz="4800">
                <a:solidFill>
                  <a:srgbClr val="27282D"/>
                </a:solidFill>
                <a:latin typeface="Calibri" panose="020F0502020204030204"/>
                <a:ea typeface="Calibri" panose="020F0502020204030204"/>
                <a:cs typeface="Calibri" panose="020F0502020204030204"/>
                <a:sym typeface="Calibri" panose="020F0502020204030204"/>
              </a:defRPr>
            </a:pPr>
            <a:endParaRPr sz="240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aphicFrame>
        <p:nvGraphicFramePr>
          <p:cNvPr id="8" name="Picture Placeholder 7"/>
          <p:cNvGraphicFramePr/>
          <p:nvPr>
            <p:ph type="pic" sz="quarter" idx="10"/>
          </p:nvPr>
        </p:nvGraphicFramePr>
        <p:xfrm>
          <a:off x="1093470" y="1255395"/>
          <a:ext cx="10004425" cy="4813935"/>
        </p:xfrm>
        <a:graphic>
          <a:graphicData uri="http://schemas.openxmlformats.org/drawingml/2006/table">
            <a:tbl>
              <a:tblPr firstRow="1" bandRow="1">
                <a:tableStyleId>{5940675A-B579-460E-94D1-54222C63F5DA}</a:tableStyleId>
              </a:tblPr>
              <a:tblGrid>
                <a:gridCol w="925830"/>
                <a:gridCol w="3888740"/>
                <a:gridCol w="5189855"/>
              </a:tblGrid>
              <a:tr h="370205">
                <a:tc>
                  <a:txBody>
                    <a:bodyPr/>
                    <a:p>
                      <a:pPr indent="0" algn="ctr">
                        <a:lnSpc>
                          <a:spcPct val="150000"/>
                        </a:lnSpc>
                        <a:buNone/>
                      </a:pPr>
                      <a:r>
                        <a:rPr lang="en-US" sz="1800" b="1">
                          <a:latin typeface="Calibri Light" panose="020F0302020204030204" charset="0"/>
                          <a:cs typeface="Calibri Light" panose="020F0302020204030204" charset="0"/>
                        </a:rPr>
                        <a:t>STT</a:t>
                      </a:r>
                      <a:endParaRPr lang="en-US" sz="1800" b="1">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sz="1800" b="1">
                          <a:latin typeface="Calibri Light" panose="020F0302020204030204" charset="0"/>
                          <a:cs typeface="Calibri Light" panose="020F0302020204030204" charset="0"/>
                        </a:rPr>
                        <a:t>Yêu cầu</a:t>
                      </a:r>
                      <a:endParaRPr lang="en-US" sz="1800" b="1">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sz="1800" b="1">
                          <a:latin typeface="Calibri Light" panose="020F0302020204030204" charset="0"/>
                          <a:cs typeface="Calibri Light" panose="020F0302020204030204" charset="0"/>
                        </a:rPr>
                        <a:t>Mô tả</a:t>
                      </a:r>
                      <a:endParaRPr lang="en-US" sz="1800" b="1">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41045">
                <a:tc>
                  <a:txBody>
                    <a:bodyPr/>
                    <a:p>
                      <a:pPr indent="0" algn="ctr">
                        <a:lnSpc>
                          <a:spcPct val="150000"/>
                        </a:lnSpc>
                        <a:buNone/>
                      </a:pPr>
                      <a:r>
                        <a:rPr lang="en-US" sz="1800" b="1">
                          <a:latin typeface="Calibri Light" panose="020F0302020204030204" charset="0"/>
                          <a:cs typeface="Calibri Light" panose="020F0302020204030204" charset="0"/>
                        </a:rPr>
                        <a:t>1</a:t>
                      </a:r>
                      <a:endParaRPr lang="en-US" sz="1800" b="1">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sz="1800" b="0">
                          <a:latin typeface="Calibri Light" panose="020F0302020204030204" charset="0"/>
                          <a:cs typeface="Calibri Light" panose="020F0302020204030204" charset="0"/>
                        </a:rPr>
                        <a:t>Tạo sản phẩm có RFID tags</a:t>
                      </a:r>
                      <a:endParaRPr lang="en-US" sz="1800" b="0">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lnSpc>
                          <a:spcPct val="150000"/>
                        </a:lnSpc>
                        <a:buNone/>
                      </a:pPr>
                      <a:r>
                        <a:rPr lang="en-US" sz="1800" b="0">
                          <a:latin typeface="Calibri Light" panose="020F0302020204030204" charset="0"/>
                          <a:cs typeface="Calibri Light" panose="020F0302020204030204" charset="0"/>
                        </a:rPr>
                        <a:t>Với mỗi sản phẩm (thùng carton) ứng với 1 thẻ chip RFID</a:t>
                      </a:r>
                      <a:endParaRPr lang="en-US" sz="1800" b="0">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41045">
                <a:tc>
                  <a:txBody>
                    <a:bodyPr/>
                    <a:p>
                      <a:pPr indent="0" algn="ctr">
                        <a:lnSpc>
                          <a:spcPct val="150000"/>
                        </a:lnSpc>
                        <a:buNone/>
                      </a:pPr>
                      <a:r>
                        <a:rPr lang="en-US" sz="1800" b="1">
                          <a:latin typeface="Calibri Light" panose="020F0302020204030204" charset="0"/>
                          <a:cs typeface="Calibri Light" panose="020F0302020204030204" charset="0"/>
                        </a:rPr>
                        <a:t>2</a:t>
                      </a:r>
                      <a:endParaRPr lang="en-US" sz="1800" b="1">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sz="1800" b="0">
                          <a:latin typeface="Calibri Light" panose="020F0302020204030204" charset="0"/>
                          <a:cs typeface="Calibri Light" panose="020F0302020204030204" charset="0"/>
                        </a:rPr>
                        <a:t>Lệnh xuất hàng</a:t>
                      </a:r>
                      <a:endParaRPr lang="en-US" sz="1800" b="0">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lnSpc>
                          <a:spcPct val="150000"/>
                        </a:lnSpc>
                        <a:buNone/>
                      </a:pPr>
                      <a:r>
                        <a:rPr lang="en-US" sz="1800" b="0">
                          <a:solidFill>
                            <a:srgbClr val="000000"/>
                          </a:solidFill>
                          <a:latin typeface="Calibri Light" panose="020F0302020204030204" charset="0"/>
                          <a:cs typeface="Calibri Light" panose="020F0302020204030204" charset="0"/>
                        </a:rPr>
                        <a:t>Tạo 1 lệnh xuất hàng(tên sản phẩm, số lượng) có trên ứng dụng Desktop</a:t>
                      </a:r>
                      <a:endParaRPr lang="en-US" sz="1800" b="0">
                        <a:solidFill>
                          <a:srgbClr val="000000"/>
                        </a:solidFill>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109345">
                <a:tc>
                  <a:txBody>
                    <a:bodyPr/>
                    <a:p>
                      <a:pPr indent="0" algn="ctr">
                        <a:lnSpc>
                          <a:spcPct val="150000"/>
                        </a:lnSpc>
                        <a:buNone/>
                      </a:pPr>
                      <a:r>
                        <a:rPr lang="en-US" sz="1800" b="1">
                          <a:latin typeface="Calibri Light" panose="020F0302020204030204" charset="0"/>
                          <a:cs typeface="Calibri Light" panose="020F0302020204030204" charset="0"/>
                        </a:rPr>
                        <a:t>3</a:t>
                      </a:r>
                      <a:endParaRPr lang="en-US" sz="1800" b="1">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sz="1800" b="0">
                          <a:latin typeface="Calibri Light" panose="020F0302020204030204" charset="0"/>
                          <a:cs typeface="Calibri Light" panose="020F0302020204030204" charset="0"/>
                        </a:rPr>
                        <a:t>Quét RFID tags</a:t>
                      </a:r>
                      <a:endParaRPr lang="en-US" sz="1800" b="0">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lnSpc>
                          <a:spcPct val="150000"/>
                        </a:lnSpc>
                        <a:buNone/>
                      </a:pPr>
                      <a:r>
                        <a:rPr lang="en-US" sz="1800" b="0">
                          <a:latin typeface="Calibri Light" panose="020F0302020204030204" charset="0"/>
                          <a:cs typeface="Calibri Light" panose="020F0302020204030204" charset="0"/>
                        </a:rPr>
                        <a:t>Khi đơn hàng được xác nhận, các sản phẩm sẽ đi qua cổng xuất và ghi nhận thông tin theo đơn hàng</a:t>
                      </a:r>
                      <a:endParaRPr lang="en-US" sz="1800" b="0">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111250">
                <a:tc>
                  <a:txBody>
                    <a:bodyPr/>
                    <a:p>
                      <a:pPr indent="0" algn="ctr">
                        <a:lnSpc>
                          <a:spcPct val="150000"/>
                        </a:lnSpc>
                        <a:buNone/>
                      </a:pPr>
                      <a:r>
                        <a:rPr lang="en-US" sz="1800" b="1">
                          <a:latin typeface="Calibri Light" panose="020F0302020204030204" charset="0"/>
                          <a:cs typeface="Calibri Light" panose="020F0302020204030204" charset="0"/>
                        </a:rPr>
                        <a:t>4</a:t>
                      </a:r>
                      <a:endParaRPr lang="en-US" sz="1800" b="1">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sz="1800" b="0">
                          <a:latin typeface="Calibri Light" panose="020F0302020204030204" charset="0"/>
                          <a:cs typeface="Calibri Light" panose="020F0302020204030204" charset="0"/>
                        </a:rPr>
                        <a:t>Xác nhận đơn hàng</a:t>
                      </a:r>
                      <a:endParaRPr lang="en-US" sz="1800" b="0">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lnSpc>
                          <a:spcPct val="150000"/>
                        </a:lnSpc>
                        <a:buNone/>
                      </a:pPr>
                      <a:r>
                        <a:rPr lang="en-US" sz="1800" b="0">
                          <a:latin typeface="Calibri Light" panose="020F0302020204030204" charset="0"/>
                          <a:cs typeface="Calibri Light" panose="020F0302020204030204" charset="0"/>
                        </a:rPr>
                        <a:t>Sau khi quét đầy đủ sản phẩm theo đơn hàng yêu cầu thì đơn hàng sẽ được xác nhận thành công</a:t>
                      </a:r>
                      <a:endParaRPr lang="en-US" sz="1800" b="0">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741045">
                <a:tc>
                  <a:txBody>
                    <a:bodyPr/>
                    <a:p>
                      <a:pPr indent="0" algn="ctr">
                        <a:lnSpc>
                          <a:spcPct val="150000"/>
                        </a:lnSpc>
                        <a:buNone/>
                      </a:pPr>
                      <a:r>
                        <a:rPr lang="en-US" sz="1800" b="1">
                          <a:latin typeface="Calibri Light" panose="020F0302020204030204" charset="0"/>
                          <a:cs typeface="Calibri Light" panose="020F0302020204030204" charset="0"/>
                        </a:rPr>
                        <a:t>5</a:t>
                      </a:r>
                      <a:endParaRPr lang="en-US" sz="1800" b="1">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lnSpc>
                          <a:spcPct val="150000"/>
                        </a:lnSpc>
                        <a:buNone/>
                      </a:pPr>
                      <a:r>
                        <a:rPr lang="en-US" sz="1800" b="0">
                          <a:latin typeface="Calibri Light" panose="020F0302020204030204" charset="0"/>
                          <a:cs typeface="Calibri Light" panose="020F0302020204030204" charset="0"/>
                        </a:rPr>
                        <a:t>Xuất cáo cáo</a:t>
                      </a:r>
                      <a:endParaRPr lang="en-US" sz="1800" b="0">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l">
                        <a:lnSpc>
                          <a:spcPct val="150000"/>
                        </a:lnSpc>
                        <a:buNone/>
                      </a:pPr>
                      <a:r>
                        <a:rPr lang="en-US" sz="1800" b="0">
                          <a:solidFill>
                            <a:srgbClr val="000000"/>
                          </a:solidFill>
                          <a:latin typeface="Calibri Light" panose="020F0302020204030204" charset="0"/>
                          <a:cs typeface="Calibri Light" panose="020F0302020204030204" charset="0"/>
                        </a:rPr>
                        <a:t>Xuất báo cáo bao đơn hàng mới theo mốc thời gian ra file Excel trên Desktop</a:t>
                      </a:r>
                      <a:endParaRPr lang="en-US" sz="1800" b="0">
                        <a:solidFill>
                          <a:srgbClr val="000000"/>
                        </a:solidFill>
                        <a:latin typeface="Calibri Light" panose="020F0302020204030204" charset="0"/>
                        <a:ea typeface="Times New Roman" panose="02020603050405020304" charset="0"/>
                        <a:cs typeface="Calibri Light" panose="020F0302020204030204" charset="0"/>
                      </a:endParaRPr>
                    </a:p>
                  </a:txBody>
                  <a:tcPr marL="68580" marR="68580" marT="0" marB="0" vert="horz" anchor="ctr"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p14:dur="2000">
        <p:pull/>
      </p:transition>
    </mc:Choice>
    <mc:Fallback>
      <p:transition>
        <p:pull/>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20" name="稻壳儿春秋广告/盗版必究        原创来源：http://chn.docer.com/works?userid=199329941#!/work_time"/>
          <p:cNvSpPr txBox="1"/>
          <p:nvPr/>
        </p:nvSpPr>
        <p:spPr>
          <a:xfrm>
            <a:off x="3488055" y="2239645"/>
            <a:ext cx="5452745" cy="1938020"/>
          </a:xfrm>
          <a:prstGeom prst="rect">
            <a:avLst/>
          </a:prstGeom>
          <a:noFill/>
          <a:effectLst/>
        </p:spPr>
        <p:txBody>
          <a:bodyPr wrap="square" rtlCol="0">
            <a:spAutoFit/>
          </a:bodyPr>
          <a:lstStyle/>
          <a:p>
            <a:pPr marL="285750" indent="-285750" algn="just">
              <a:lnSpc>
                <a:spcPct val="150000"/>
              </a:lnSpc>
              <a:buFont typeface="Wingdings" panose="05000000000000000000" charset="0"/>
              <a:buChar char="Ø"/>
            </a:pPr>
            <a:r>
              <a:rPr sz="1600" b="1">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LHOST</a:t>
            </a:r>
            <a:r>
              <a:rPr sz="160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 local host, là địa chỉ ip của máy tấn công. Địa chỉ ip này phải đảm bảo mục tiêu tấn công có khả năng kết nối tới</a:t>
            </a:r>
            <a:endParaRPr sz="160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285750" indent="-285750" algn="just">
              <a:lnSpc>
                <a:spcPct val="150000"/>
              </a:lnSpc>
              <a:buFont typeface="Wingdings" panose="05000000000000000000" charset="0"/>
              <a:buChar char="Ø"/>
            </a:pPr>
            <a:r>
              <a:rPr sz="1600" b="1">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LPORT</a:t>
            </a:r>
            <a:r>
              <a:rPr sz="160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 cổng để MSF lắng nghe tín hiệu gửi về. RHOST: remote host, là địa chỉ ip của mục tiêu cần tấn công .RPORT: cổng được mở trên mục tiêu để MSF kết nối đến và khaithác</a:t>
            </a:r>
            <a:endParaRPr sz="160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21" name="稻壳儿春秋广告/盗版必究        原创来源：http://chn.docer.com/works?userid=199329941#!/work_time"/>
          <p:cNvSpPr txBox="1"/>
          <p:nvPr/>
        </p:nvSpPr>
        <p:spPr>
          <a:xfrm>
            <a:off x="3488055" y="1591310"/>
            <a:ext cx="3918585" cy="534035"/>
          </a:xfrm>
          <a:prstGeom prst="rect">
            <a:avLst/>
          </a:prstGeom>
          <a:noFill/>
        </p:spPr>
        <p:txBody>
          <a:bodyPr wrap="square" rtlCol="0">
            <a:spAutoFit/>
          </a:bodyPr>
          <a:lstStyle/>
          <a:p>
            <a:pPr>
              <a:lnSpc>
                <a:spcPct val="120000"/>
              </a:lnSpc>
            </a:pPr>
            <a:r>
              <a:rPr lang="en-US" altLang="zh-CN" sz="2400" b="1" dirty="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MỘT SỐ THAM SỐ HAY GẶP</a:t>
            </a:r>
            <a:endParaRPr lang="en-US" altLang="zh-CN" sz="2400" b="1" dirty="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pic>
        <p:nvPicPr>
          <p:cNvPr id="7" name="Picture Placeholder 6" descr="Screenshot 2022-05-25 105928"/>
          <p:cNvPicPr>
            <a:picLocks noChangeAspect="1"/>
          </p:cNvPicPr>
          <p:nvPr>
            <p:ph type="pic" sz="quarter" idx="10"/>
          </p:nvPr>
        </p:nvPicPr>
        <p:blipFill>
          <a:blip r:embed="rId1"/>
          <a:srcRect t="467" r="7450"/>
          <a:stretch>
            <a:fillRect/>
          </a:stretch>
        </p:blipFill>
        <p:spPr>
          <a:xfrm>
            <a:off x="542290" y="1591310"/>
            <a:ext cx="11107420" cy="3380740"/>
          </a:xfrm>
          <a:prstGeom prst="rect">
            <a:avLst/>
          </a:prstGeom>
        </p:spPr>
      </p:pic>
      <p:sp>
        <p:nvSpPr>
          <p:cNvPr id="8" name="稻壳儿春秋广告/盗版必究        原创来源：http://chn.docer.com/works?userid=199329941#!/work_time"/>
          <p:cNvSpPr txBox="1"/>
          <p:nvPr/>
        </p:nvSpPr>
        <p:spPr>
          <a:xfrm>
            <a:off x="2011045" y="169545"/>
            <a:ext cx="8187690" cy="398780"/>
          </a:xfrm>
          <a:prstGeom prst="rect">
            <a:avLst/>
          </a:prstGeom>
          <a:noFill/>
        </p:spPr>
        <p:txBody>
          <a:bodyPr wrap="square" rtlCol="0">
            <a:spAutoFit/>
          </a:bodyPr>
          <a:p>
            <a:pPr algn="ctr"/>
            <a:r>
              <a:rPr lang="en-US" altLang="zh-CN" sz="2000" b="1" dirty="0">
                <a:solidFill>
                  <a:srgbClr val="C22727"/>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SƠ ĐỒ LUỒNG NGHIỆP VỤ</a:t>
            </a:r>
            <a:endParaRPr lang="en-US" altLang="zh-CN" sz="2000" b="1" dirty="0">
              <a:solidFill>
                <a:srgbClr val="C22727"/>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18133" y="59817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2000">
        <p:pull dir="r"/>
      </p:transition>
    </mc:Choice>
    <mc:Fallback>
      <p:transition>
        <p:pull dir="r"/>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稻壳儿春秋广告/盗版必究        原创来源：http://chn.docer.com/works?userid=199329941#!/work_time"/>
          <p:cNvSpPr/>
          <p:nvPr/>
        </p:nvSpPr>
        <p:spPr>
          <a:xfrm flipV="1">
            <a:off x="0" y="0"/>
            <a:ext cx="10737208" cy="6858000"/>
          </a:xfrm>
          <a:custGeom>
            <a:avLst/>
            <a:gdLst>
              <a:gd name="connsiteX0" fmla="*/ 0 w 10737208"/>
              <a:gd name="connsiteY0" fmla="*/ 6858000 h 6858000"/>
              <a:gd name="connsiteX1" fmla="*/ 10737208 w 10737208"/>
              <a:gd name="connsiteY1" fmla="*/ 6858000 h 6858000"/>
              <a:gd name="connsiteX2" fmla="*/ 3879208 w 10737208"/>
              <a:gd name="connsiteY2" fmla="*/ 0 h 6858000"/>
              <a:gd name="connsiteX3" fmla="*/ 0 w 10737208"/>
              <a:gd name="connsiteY3" fmla="*/ 0 h 6858000"/>
              <a:gd name="connsiteX4" fmla="*/ 0 w 10737208"/>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37208" h="6858000">
                <a:moveTo>
                  <a:pt x="0" y="6858000"/>
                </a:moveTo>
                <a:lnTo>
                  <a:pt x="10737208" y="6858000"/>
                </a:lnTo>
                <a:lnTo>
                  <a:pt x="3879208" y="0"/>
                </a:lnTo>
                <a:lnTo>
                  <a:pt x="0" y="0"/>
                </a:lnTo>
                <a:lnTo>
                  <a:pt x="0" y="6858000"/>
                </a:lnTo>
                <a:close/>
              </a:path>
            </a:pathLst>
          </a:cu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5" name="稻壳儿春秋广告/盗版必究        原创来源：http://chn.docer.com/works?userid=199329941#!/work_time"/>
          <p:cNvSpPr/>
          <p:nvPr/>
        </p:nvSpPr>
        <p:spPr>
          <a:xfrm flipH="1">
            <a:off x="10726057" y="5392057"/>
            <a:ext cx="1465943" cy="1465943"/>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6" name="稻壳儿春秋广告/盗版必究        原创来源：http://chn.docer.com/works?userid=199329941#!/work_time"/>
          <p:cNvSpPr/>
          <p:nvPr/>
        </p:nvSpPr>
        <p:spPr>
          <a:xfrm flipH="1">
            <a:off x="4482994" y="1708714"/>
            <a:ext cx="7709006" cy="3440572"/>
          </a:xfrm>
          <a:custGeom>
            <a:avLst/>
            <a:gdLst>
              <a:gd name="connsiteX0" fmla="*/ 0 w 7709006"/>
              <a:gd name="connsiteY0" fmla="*/ 3440572 h 3440572"/>
              <a:gd name="connsiteX1" fmla="*/ 1436914 w 7709006"/>
              <a:gd name="connsiteY1" fmla="*/ 3440572 h 3440572"/>
              <a:gd name="connsiteX2" fmla="*/ 2322285 w 7709006"/>
              <a:gd name="connsiteY2" fmla="*/ 3440572 h 3440572"/>
              <a:gd name="connsiteX3" fmla="*/ 5386721 w 7709006"/>
              <a:gd name="connsiteY3" fmla="*/ 3440572 h 3440572"/>
              <a:gd name="connsiteX4" fmla="*/ 6823635 w 7709006"/>
              <a:gd name="connsiteY4" fmla="*/ 3440572 h 3440572"/>
              <a:gd name="connsiteX5" fmla="*/ 7709006 w 7709006"/>
              <a:gd name="connsiteY5" fmla="*/ 3440572 h 3440572"/>
              <a:gd name="connsiteX6" fmla="*/ 4268435 w 7709006"/>
              <a:gd name="connsiteY6" fmla="*/ 0 h 3440572"/>
              <a:gd name="connsiteX7" fmla="*/ 3383064 w 7709006"/>
              <a:gd name="connsiteY7" fmla="*/ 0 h 3440572"/>
              <a:gd name="connsiteX8" fmla="*/ 2322285 w 7709006"/>
              <a:gd name="connsiteY8" fmla="*/ 0 h 3440572"/>
              <a:gd name="connsiteX9" fmla="*/ 1946150 w 7709006"/>
              <a:gd name="connsiteY9" fmla="*/ 0 h 3440572"/>
              <a:gd name="connsiteX10" fmla="*/ 1436914 w 7709006"/>
              <a:gd name="connsiteY10" fmla="*/ 0 h 3440572"/>
              <a:gd name="connsiteX11" fmla="*/ 0 w 7709006"/>
              <a:gd name="connsiteY11" fmla="*/ 0 h 3440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09006" h="3440572">
                <a:moveTo>
                  <a:pt x="0" y="3440572"/>
                </a:moveTo>
                <a:lnTo>
                  <a:pt x="1436914" y="3440572"/>
                </a:lnTo>
                <a:lnTo>
                  <a:pt x="2322285" y="3440572"/>
                </a:lnTo>
                <a:lnTo>
                  <a:pt x="5386721" y="3440572"/>
                </a:lnTo>
                <a:lnTo>
                  <a:pt x="6823635" y="3440572"/>
                </a:lnTo>
                <a:lnTo>
                  <a:pt x="7709006" y="3440572"/>
                </a:lnTo>
                <a:lnTo>
                  <a:pt x="4268435" y="0"/>
                </a:lnTo>
                <a:lnTo>
                  <a:pt x="3383064" y="0"/>
                </a:lnTo>
                <a:lnTo>
                  <a:pt x="2322285" y="0"/>
                </a:lnTo>
                <a:lnTo>
                  <a:pt x="1946150" y="0"/>
                </a:lnTo>
                <a:lnTo>
                  <a:pt x="1436914" y="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25" name="稻壳儿春秋广告/盗版必究        原创来源：http://chn.docer.com/works?userid=199329941#!/work_time"/>
          <p:cNvPicPr>
            <a:picLocks noGrp="1" noChangeAspect="1"/>
          </p:cNvPicPr>
          <p:nvPr>
            <p:ph type="pic" sz="quarter" idx="10"/>
          </p:nvPr>
        </p:nvPicPr>
        <p:blipFill>
          <a:blip r:embed="rId1">
            <a:extLst>
              <a:ext uri="{28A0092B-C50C-407E-A947-70E740481C1C}">
                <a14:useLocalDpi xmlns:a14="http://schemas.microsoft.com/office/drawing/2010/main" val="0"/>
              </a:ext>
            </a:extLst>
          </a:blip>
          <a:srcRect t="2984" b="2984"/>
          <a:stretch>
            <a:fillRect/>
          </a:stretch>
        </p:blipFill>
        <p:spPr/>
      </p:pic>
      <p:sp>
        <p:nvSpPr>
          <p:cNvPr id="29" name="稻壳儿春秋广告/盗版必究        原创来源：http://chn.docer.com/works?userid=199329941#!/work_time"/>
          <p:cNvSpPr/>
          <p:nvPr/>
        </p:nvSpPr>
        <p:spPr>
          <a:xfrm flipH="1">
            <a:off x="2964987" y="1708714"/>
            <a:ext cx="4340456" cy="3440572"/>
          </a:xfrm>
          <a:custGeom>
            <a:avLst/>
            <a:gdLst>
              <a:gd name="connsiteX0" fmla="*/ 899885 w 4340456"/>
              <a:gd name="connsiteY0" fmla="*/ 0 h 3440572"/>
              <a:gd name="connsiteX1" fmla="*/ 14514 w 4340456"/>
              <a:gd name="connsiteY1" fmla="*/ 0 h 3440572"/>
              <a:gd name="connsiteX2" fmla="*/ 0 w 4340456"/>
              <a:gd name="connsiteY2" fmla="*/ 0 h 3440572"/>
              <a:gd name="connsiteX3" fmla="*/ 3440571 w 4340456"/>
              <a:gd name="connsiteY3" fmla="*/ 3440572 h 3440572"/>
              <a:gd name="connsiteX4" fmla="*/ 3455085 w 4340456"/>
              <a:gd name="connsiteY4" fmla="*/ 3440572 h 3440572"/>
              <a:gd name="connsiteX5" fmla="*/ 4340456 w 4340456"/>
              <a:gd name="connsiteY5" fmla="*/ 3440572 h 3440572"/>
              <a:gd name="connsiteX6" fmla="*/ 899885 w 4340456"/>
              <a:gd name="connsiteY6" fmla="*/ 0 h 3440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0456" h="3440572">
                <a:moveTo>
                  <a:pt x="899885" y="0"/>
                </a:moveTo>
                <a:lnTo>
                  <a:pt x="14514" y="0"/>
                </a:lnTo>
                <a:lnTo>
                  <a:pt x="0" y="0"/>
                </a:lnTo>
                <a:lnTo>
                  <a:pt x="3440571" y="3440572"/>
                </a:lnTo>
                <a:lnTo>
                  <a:pt x="3455085" y="3440572"/>
                </a:lnTo>
                <a:lnTo>
                  <a:pt x="4340456" y="3440572"/>
                </a:lnTo>
                <a:lnTo>
                  <a:pt x="899885" y="0"/>
                </a:lnTo>
                <a:close/>
              </a:path>
            </a:pathLst>
          </a:cu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0" name="稻壳儿春秋广告/盗版必究        原创来源：http://chn.docer.com/works?userid=199329941#!/work_time"/>
          <p:cNvSpPr txBox="1"/>
          <p:nvPr/>
        </p:nvSpPr>
        <p:spPr>
          <a:xfrm>
            <a:off x="6687595" y="2693190"/>
            <a:ext cx="4809079" cy="1088390"/>
          </a:xfrm>
          <a:prstGeom prst="rect">
            <a:avLst/>
          </a:prstGeom>
          <a:noFill/>
        </p:spPr>
        <p:txBody>
          <a:bodyPr wrap="square" rtlCol="0">
            <a:spAutoFit/>
          </a:bodyPr>
          <a:lstStyle/>
          <a:p>
            <a:pPr lvl="0" algn="r">
              <a:lnSpc>
                <a:spcPct val="120000"/>
              </a:lnSpc>
            </a:pPr>
            <a:r>
              <a:rPr lang="en-US" altLang="zh-CN" sz="5400" b="1" dirty="0">
                <a:solidFill>
                  <a:prstClr val="black"/>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THANK YOU</a:t>
            </a:r>
            <a:endParaRPr lang="en-US" altLang="zh-CN" sz="5400" b="1" dirty="0">
              <a:solidFill>
                <a:prstClr val="black"/>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cxnSp>
        <p:nvCxnSpPr>
          <p:cNvPr id="35" name="稻壳儿春秋广告/盗版必究        原创来源：http://chn.docer.com/works?userid=199329941#!/work_time"/>
          <p:cNvCxnSpPr/>
          <p:nvPr/>
        </p:nvCxnSpPr>
        <p:spPr>
          <a:xfrm>
            <a:off x="9914493" y="3781425"/>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2000">
        <p:checker/>
      </p:transition>
    </mc:Choice>
    <mc:Fallback>
      <p:transition>
        <p:checker/>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稻壳儿春秋广告/盗版必究        原创来源：http://chn.docer.com/works?userid=199329941#!/work_time"/>
          <p:cNvSpPr/>
          <p:nvPr/>
        </p:nvSpPr>
        <p:spPr>
          <a:xfrm flipV="1">
            <a:off x="0" y="0"/>
            <a:ext cx="3439886" cy="3439886"/>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9" name="稻壳儿春秋广告/盗版必究        原创来源：http://chn.docer.com/works?userid=199329941#!/work_time"/>
          <p:cNvSpPr>
            <a:spLocks noChangeArrowheads="1"/>
          </p:cNvSpPr>
          <p:nvPr/>
        </p:nvSpPr>
        <p:spPr bwMode="auto">
          <a:xfrm>
            <a:off x="4994910" y="1366520"/>
            <a:ext cx="2549525" cy="706755"/>
          </a:xfrm>
          <a:prstGeom prst="rect">
            <a:avLst/>
          </a:prstGeom>
          <a:noFill/>
        </p:spPr>
        <p:txBody>
          <a:bodyPr wrap="square">
            <a:spAutoFit/>
          </a:bodyPr>
          <a:lstStyle/>
          <a:p>
            <a:pPr algn="dist">
              <a:spcBef>
                <a:spcPct val="0"/>
              </a:spcBef>
            </a:pPr>
            <a:r>
              <a:rPr lang="en-US" altLang="zh-CN" sz="40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NỘI DUNG</a:t>
            </a:r>
            <a:endParaRPr lang="en-US" altLang="zh-CN" sz="40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41" name="稻壳儿春秋广告/盗版必究        原创来源：http://chn.docer.com/works?userid=199329941#!/work_time"/>
          <p:cNvSpPr>
            <a:spLocks noChangeArrowheads="1"/>
          </p:cNvSpPr>
          <p:nvPr/>
        </p:nvSpPr>
        <p:spPr bwMode="auto">
          <a:xfrm>
            <a:off x="1002665" y="3215777"/>
            <a:ext cx="728820" cy="728820"/>
          </a:xfrm>
          <a:prstGeom prst="rect">
            <a:avLst/>
          </a:prstGeom>
          <a:solidFill>
            <a:srgbClr val="C22727"/>
          </a:solidFill>
          <a:ln>
            <a:noFill/>
          </a:ln>
          <a:effectLst/>
        </p:spPr>
        <p:txBody>
          <a:bodyPr vert="horz" wrap="square" lIns="91440" tIns="45720" rIns="91440" bIns="45720" numCol="1" anchor="ctr" anchorCtr="0" compatLnSpc="1"/>
          <a:lstStyle/>
          <a:p>
            <a:pPr algn="ctr"/>
            <a:endParaRPr lang="zh-CN"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3" name="稻壳儿春秋广告/盗版必究        原创来源：http://chn.docer.com/works?userid=199329941#!/work_time"/>
          <p:cNvSpPr txBox="1"/>
          <p:nvPr/>
        </p:nvSpPr>
        <p:spPr>
          <a:xfrm>
            <a:off x="1823720" y="3241675"/>
            <a:ext cx="4895215" cy="706755"/>
          </a:xfrm>
          <a:prstGeom prst="rect">
            <a:avLst/>
          </a:prstGeom>
          <a:noFill/>
          <a:effectLst/>
        </p:spPr>
        <p:txBody>
          <a:bodyPr wrap="square" rtlCol="0">
            <a:spAutoFit/>
          </a:bodyPr>
          <a:lstStyle/>
          <a:p>
            <a:pPr lvl="0">
              <a:defRPr/>
            </a:pPr>
            <a:r>
              <a:rPr lang="en-US" altLang="zh-CN" sz="20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GIỚI THIỆU VỀ CÔNG NGHỆ RFID</a:t>
            </a:r>
            <a:endParaRPr lang="en-US" altLang="zh-CN" sz="20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lvl="0">
              <a:defRPr/>
            </a:pPr>
            <a:endParaRPr lang="en-US" altLang="zh-CN" sz="20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44" name="稻壳儿春秋广告/盗版必究        原创来源：http://chn.docer.com/works?userid=199329941#!/work_time"/>
          <p:cNvSpPr>
            <a:spLocks noChangeArrowheads="1"/>
          </p:cNvSpPr>
          <p:nvPr/>
        </p:nvSpPr>
        <p:spPr bwMode="auto">
          <a:xfrm>
            <a:off x="1213485" y="3380132"/>
            <a:ext cx="307180" cy="400110"/>
          </a:xfrm>
          <a:prstGeom prst="rect">
            <a:avLst/>
          </a:prstGeom>
          <a:noFill/>
        </p:spPr>
        <p:txBody>
          <a:bodyPr wrap="square">
            <a:spAutoFit/>
          </a:bodyPr>
          <a:lstStyle/>
          <a:p>
            <a:pPr algn="ctr">
              <a:spcBef>
                <a:spcPct val="0"/>
              </a:spcBef>
            </a:pPr>
            <a:r>
              <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1</a:t>
            </a:r>
            <a:endPar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5" name="稻壳儿春秋广告/盗版必究        原创来源：http://chn.docer.com/works?userid=199329941#!/work_time"/>
          <p:cNvSpPr>
            <a:spLocks noChangeArrowheads="1"/>
          </p:cNvSpPr>
          <p:nvPr/>
        </p:nvSpPr>
        <p:spPr bwMode="auto">
          <a:xfrm>
            <a:off x="1002665" y="4682725"/>
            <a:ext cx="728820" cy="728820"/>
          </a:xfrm>
          <a:prstGeom prst="rect">
            <a:avLst/>
          </a:prstGeom>
          <a:solidFill>
            <a:srgbClr val="C22727"/>
          </a:solidFill>
          <a:ln>
            <a:noFill/>
          </a:ln>
          <a:effectLst/>
        </p:spPr>
        <p:txBody>
          <a:bodyPr vert="horz" wrap="square" lIns="91440" tIns="45720" rIns="91440" bIns="45720" numCol="1" anchor="ctr" anchorCtr="0" compatLnSpc="1"/>
          <a:lstStyle/>
          <a:p>
            <a:pPr algn="ctr"/>
            <a:endParaRPr lang="zh-CN"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7" name="稻壳儿春秋广告/盗版必究        原创来源：http://chn.docer.com/works?userid=199329941#!/work_time"/>
          <p:cNvSpPr txBox="1"/>
          <p:nvPr/>
        </p:nvSpPr>
        <p:spPr>
          <a:xfrm>
            <a:off x="1823720" y="4708525"/>
            <a:ext cx="4684395" cy="398780"/>
          </a:xfrm>
          <a:prstGeom prst="rect">
            <a:avLst/>
          </a:prstGeom>
          <a:noFill/>
          <a:effectLst/>
        </p:spPr>
        <p:txBody>
          <a:bodyPr wrap="square" rtlCol="0">
            <a:spAutoFit/>
          </a:bodyPr>
          <a:lstStyle/>
          <a:p>
            <a:pPr lvl="0">
              <a:defRPr/>
            </a:pPr>
            <a:r>
              <a:rPr lang="en-US" altLang="zh-CN" sz="20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ỨNG DỤNG CÔNG NGHỆ RFID</a:t>
            </a:r>
            <a:endParaRPr lang="en-US" altLang="zh-CN"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8" name="稻壳儿春秋广告/盗版必究        原创来源：http://chn.docer.com/works?userid=199329941#!/work_time"/>
          <p:cNvSpPr>
            <a:spLocks noChangeArrowheads="1"/>
          </p:cNvSpPr>
          <p:nvPr/>
        </p:nvSpPr>
        <p:spPr bwMode="auto">
          <a:xfrm>
            <a:off x="1213485" y="4847080"/>
            <a:ext cx="307180" cy="400110"/>
          </a:xfrm>
          <a:prstGeom prst="rect">
            <a:avLst/>
          </a:prstGeom>
          <a:noFill/>
        </p:spPr>
        <p:txBody>
          <a:bodyPr wrap="square">
            <a:spAutoFit/>
          </a:bodyPr>
          <a:lstStyle/>
          <a:p>
            <a:pPr algn="ctr">
              <a:spcBef>
                <a:spcPct val="0"/>
              </a:spcBef>
            </a:pPr>
            <a:r>
              <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3</a:t>
            </a:r>
            <a:endPar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9" name="稻壳儿春秋广告/盗版必究        原创来源：http://chn.docer.com/works?userid=199329941#!/work_time"/>
          <p:cNvSpPr>
            <a:spLocks noChangeArrowheads="1"/>
          </p:cNvSpPr>
          <p:nvPr/>
        </p:nvSpPr>
        <p:spPr bwMode="auto">
          <a:xfrm>
            <a:off x="6908580" y="3215777"/>
            <a:ext cx="728820" cy="728820"/>
          </a:xfrm>
          <a:prstGeom prst="rect">
            <a:avLst/>
          </a:prstGeom>
          <a:solidFill>
            <a:srgbClr val="891B1C"/>
          </a:solidFill>
          <a:ln>
            <a:noFill/>
          </a:ln>
          <a:effectLst/>
        </p:spPr>
        <p:txBody>
          <a:bodyPr vert="horz" wrap="square" lIns="91440" tIns="45720" rIns="91440" bIns="45720" numCol="1" anchor="ctr" anchorCtr="0" compatLnSpc="1"/>
          <a:lstStyle/>
          <a:p>
            <a:pPr algn="ctr"/>
            <a:endParaRPr lang="zh-CN"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1" name="稻壳儿春秋广告/盗版必究        原创来源：http://chn.docer.com/works?userid=199329941#!/work_time"/>
          <p:cNvSpPr txBox="1"/>
          <p:nvPr/>
        </p:nvSpPr>
        <p:spPr>
          <a:xfrm>
            <a:off x="7729855" y="3241675"/>
            <a:ext cx="3670935" cy="706755"/>
          </a:xfrm>
          <a:prstGeom prst="rect">
            <a:avLst/>
          </a:prstGeom>
          <a:noFill/>
          <a:effectLst/>
        </p:spPr>
        <p:txBody>
          <a:bodyPr wrap="square" rtlCol="0">
            <a:spAutoFit/>
          </a:bodyPr>
          <a:lstStyle/>
          <a:p>
            <a:pPr lvl="0">
              <a:defRPr/>
            </a:pPr>
            <a:r>
              <a:rPr lang="en-US" altLang="zh-CN" sz="20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ƯU ĐIỂM VÀ NHƯỢC ĐIỂM CỦA CÔNG NGHỆ RFID</a:t>
            </a:r>
            <a:endParaRPr lang="en-US" altLang="zh-CN"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2" name="稻壳儿春秋广告/盗版必究        原创来源：http://chn.docer.com/works?userid=199329941#!/work_time"/>
          <p:cNvSpPr>
            <a:spLocks noChangeArrowheads="1"/>
          </p:cNvSpPr>
          <p:nvPr/>
        </p:nvSpPr>
        <p:spPr bwMode="auto">
          <a:xfrm>
            <a:off x="7119400" y="3380132"/>
            <a:ext cx="307180" cy="400110"/>
          </a:xfrm>
          <a:prstGeom prst="rect">
            <a:avLst/>
          </a:prstGeom>
          <a:noFill/>
        </p:spPr>
        <p:txBody>
          <a:bodyPr wrap="square">
            <a:spAutoFit/>
          </a:bodyPr>
          <a:lstStyle/>
          <a:p>
            <a:pPr algn="ctr">
              <a:spcBef>
                <a:spcPct val="0"/>
              </a:spcBef>
            </a:pPr>
            <a:r>
              <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2</a:t>
            </a:r>
            <a:endPar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3" name="稻壳儿春秋广告/盗版必究        原创来源：http://chn.docer.com/works?userid=199329941#!/work_time"/>
          <p:cNvSpPr>
            <a:spLocks noChangeArrowheads="1"/>
          </p:cNvSpPr>
          <p:nvPr/>
        </p:nvSpPr>
        <p:spPr bwMode="auto">
          <a:xfrm>
            <a:off x="6908580" y="4682725"/>
            <a:ext cx="728820" cy="728820"/>
          </a:xfrm>
          <a:prstGeom prst="rect">
            <a:avLst/>
          </a:prstGeom>
          <a:solidFill>
            <a:srgbClr val="891B1C"/>
          </a:solidFill>
          <a:ln>
            <a:noFill/>
          </a:ln>
          <a:effectLst/>
        </p:spPr>
        <p:txBody>
          <a:bodyPr vert="horz" wrap="square" lIns="91440" tIns="45720" rIns="91440" bIns="45720" numCol="1" anchor="ctr" anchorCtr="0" compatLnSpc="1"/>
          <a:lstStyle/>
          <a:p>
            <a:pPr algn="ctr"/>
            <a:endParaRPr lang="zh-CN" altLang="en-US"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5" name="稻壳儿春秋广告/盗版必究        原创来源：http://chn.docer.com/works?userid=199329941#!/work_time"/>
          <p:cNvSpPr txBox="1"/>
          <p:nvPr/>
        </p:nvSpPr>
        <p:spPr>
          <a:xfrm>
            <a:off x="7729855" y="4708525"/>
            <a:ext cx="3012440" cy="706755"/>
          </a:xfrm>
          <a:prstGeom prst="rect">
            <a:avLst/>
          </a:prstGeom>
          <a:noFill/>
          <a:effectLst/>
        </p:spPr>
        <p:txBody>
          <a:bodyPr wrap="square" rtlCol="0">
            <a:spAutoFit/>
          </a:bodyPr>
          <a:lstStyle/>
          <a:p>
            <a:pPr lvl="0">
              <a:defRPr/>
            </a:pPr>
            <a:r>
              <a:rPr lang="en-US" altLang="zh-CN" sz="20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TỔNG QUAN VỀ BÀI TOÁN WAREHOUSE XUẤT KHO </a:t>
            </a:r>
            <a:endParaRPr lang="en-US" altLang="zh-CN" sz="2000" b="1"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6" name="稻壳儿春秋广告/盗版必究        原创来源：http://chn.docer.com/works?userid=199329941#!/work_time"/>
          <p:cNvSpPr>
            <a:spLocks noChangeArrowheads="1"/>
          </p:cNvSpPr>
          <p:nvPr/>
        </p:nvSpPr>
        <p:spPr bwMode="auto">
          <a:xfrm>
            <a:off x="7119400" y="4847080"/>
            <a:ext cx="307180" cy="400110"/>
          </a:xfrm>
          <a:prstGeom prst="rect">
            <a:avLst/>
          </a:prstGeom>
          <a:noFill/>
        </p:spPr>
        <p:txBody>
          <a:bodyPr wrap="square">
            <a:spAutoFit/>
          </a:bodyPr>
          <a:lstStyle/>
          <a:p>
            <a:pPr algn="ctr">
              <a:spcBef>
                <a:spcPct val="0"/>
              </a:spcBef>
            </a:pPr>
            <a:r>
              <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4</a:t>
            </a:r>
            <a:endParaRPr lang="en-US" altLang="zh-CN" sz="2000" b="1" dirty="0">
              <a:solidFill>
                <a:schemeClr val="bg1"/>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57" name="稻壳儿春秋广告/盗版必究        原创来源：http://chn.docer.com/works?userid=199329941#!/work_time"/>
          <p:cNvSpPr/>
          <p:nvPr/>
        </p:nvSpPr>
        <p:spPr>
          <a:xfrm flipH="1">
            <a:off x="11400970" y="6066971"/>
            <a:ext cx="791029" cy="791029"/>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2000">
        <p:checker/>
      </p:transition>
    </mc:Choice>
    <mc:Fallback>
      <p:transition>
        <p:checker/>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0" y="1"/>
            <a:ext cx="2336800" cy="2336798"/>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1491248" cy="1491249"/>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nvGrpSpPr>
          <p:cNvPr id="31" name="组合 30"/>
          <p:cNvGrpSpPr/>
          <p:nvPr/>
        </p:nvGrpSpPr>
        <p:grpSpPr>
          <a:xfrm>
            <a:off x="5333997" y="0"/>
            <a:ext cx="6857998" cy="6857998"/>
            <a:chOff x="11184183" y="5850184"/>
            <a:chExt cx="1007816" cy="1007816"/>
          </a:xfrm>
          <a:solidFill>
            <a:srgbClr val="C22727"/>
          </a:solidFill>
        </p:grpSpPr>
        <p:sp>
          <p:nvSpPr>
            <p:cNvPr id="2" name="稻壳儿春秋广告/盗版必究        原创来源：http://chn.docer.com/works?userid=199329941#!/work_time"/>
            <p:cNvSpPr/>
            <p:nvPr/>
          </p:nvSpPr>
          <p:spPr>
            <a:xfrm flipH="1">
              <a:off x="11184183" y="5850184"/>
              <a:ext cx="1007816" cy="100781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10524" y="6176525"/>
              <a:ext cx="681475" cy="681475"/>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sp>
        <p:nvSpPr>
          <p:cNvPr id="32" name="稻壳儿春秋广告/盗版必究        原创来源：http://chn.docer.com/works?userid=199329941#!/work_time"/>
          <p:cNvSpPr txBox="1"/>
          <p:nvPr/>
        </p:nvSpPr>
        <p:spPr>
          <a:xfrm flipH="1">
            <a:off x="508000" y="1770279"/>
            <a:ext cx="6045202" cy="38309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lvl="0" indent="-285750" algn="just">
              <a:lnSpc>
                <a:spcPct val="150000"/>
              </a:lnSpc>
              <a:buFont typeface="Wingdings" panose="05000000000000000000" charset="0"/>
              <a:buChar char="Ø"/>
              <a:defRPr/>
            </a:pPr>
            <a:r>
              <a:rPr lang="en-US" altLang="zh-CN"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RFID (Radio Frequency Identification), hay nhận dạng qua tần số vô tuyến, là một công nghệ dùng kết nối sóng vô tuyến để tự động xác định và theo dõi các thẻ nhận dạng gắn vào vật thể.</a:t>
            </a:r>
            <a:endParaRPr lang="en-US" altLang="zh-CN"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285750" lvl="0" indent="-285750" algn="just">
              <a:lnSpc>
                <a:spcPct val="150000"/>
              </a:lnSpc>
              <a:buFont typeface="Wingdings" panose="05000000000000000000" charset="0"/>
              <a:buChar char="Ø"/>
              <a:defRPr/>
            </a:pPr>
            <a:r>
              <a:rPr lang="en-US" altLang="zh-CN"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Là một kỹ thuật nhận dạng sóng vô tuyến từ xa, cho phép dữ liệu trên một con chíp được đọc một cách "không tiếp xúc" qua đường dẫn sóng vô tuyến ở khoảng cách từ 50 cm tới 10 mét, sử dụng thiết bị thẻ RFID và một đầu đọc RFID.</a:t>
            </a:r>
            <a:endParaRPr lang="en-US" altLang="zh-CN"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285750" lvl="0" indent="-285750" algn="just">
              <a:lnSpc>
                <a:spcPct val="150000"/>
              </a:lnSpc>
              <a:buFont typeface="Wingdings" panose="05000000000000000000" charset="0"/>
              <a:buChar char="Ø"/>
              <a:defRPr/>
            </a:pPr>
            <a:endParaRPr lang="en-US" altLang="zh-CN"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3" name="稻壳儿春秋广告/盗版必究        原创来源：http://chn.docer.com/works?userid=199329941#!/work_time"/>
          <p:cNvSpPr txBox="1"/>
          <p:nvPr/>
        </p:nvSpPr>
        <p:spPr>
          <a:xfrm flipH="1">
            <a:off x="2555240" y="1099185"/>
            <a:ext cx="7267575" cy="521970"/>
          </a:xfrm>
          <a:prstGeom prst="rect">
            <a:avLst/>
          </a:prstGeom>
          <a:noFill/>
        </p:spPr>
        <p:txBody>
          <a:bodyPr wrap="square" rtlCol="0">
            <a:spAutoFit/>
          </a:bodyPr>
          <a:lstStyle/>
          <a:p>
            <a:pPr>
              <a:defRPr/>
            </a:pPr>
            <a:r>
              <a:rPr lang="en-US" altLang="zh-CN" sz="28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GIỚI THIỆU VỀ CÔNG NGHỆ RFID</a:t>
            </a:r>
            <a:endParaRPr lang="en-US" altLang="zh-CN" sz="28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4" name="稻壳儿春秋广告/盗版必究        原创来源：http://chn.docer.com/works?userid=199329941#!/work_time"/>
          <p:cNvSpPr txBox="1"/>
          <p:nvPr/>
        </p:nvSpPr>
        <p:spPr>
          <a:xfrm flipH="1">
            <a:off x="2555240" y="391217"/>
            <a:ext cx="2778958" cy="707886"/>
          </a:xfrm>
          <a:prstGeom prst="rect">
            <a:avLst/>
          </a:prstGeom>
          <a:noFill/>
        </p:spPr>
        <p:txBody>
          <a:bodyPr wrap="square" rtlCol="0">
            <a:spAutoFit/>
          </a:bodyPr>
          <a:lstStyle/>
          <a:p>
            <a:pPr>
              <a:defRPr/>
            </a:pPr>
            <a:r>
              <a:rPr lang="en-US" altLang="zh-CN" sz="4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PART 01</a:t>
            </a:r>
            <a:endParaRPr lang="zh-CN" altLang="en-US" sz="4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pic>
        <p:nvPicPr>
          <p:cNvPr id="101" name="Picture Placeholder 100"/>
          <p:cNvPicPr/>
          <p:nvPr>
            <p:ph type="pic" sz="quarter" idx="10"/>
          </p:nvPr>
        </p:nvPicPr>
        <p:blipFill>
          <a:blip r:embed="rId1"/>
          <a:stretch>
            <a:fillRect/>
          </a:stretch>
        </p:blipFill>
        <p:spPr>
          <a:xfrm>
            <a:off x="6693535" y="2336800"/>
            <a:ext cx="5333365" cy="284226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2000">
        <p:pull/>
      </p:transition>
    </mc:Choice>
    <mc:Fallback>
      <p:transition>
        <p:pull/>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pic>
        <p:nvPicPr>
          <p:cNvPr id="5" name="Picture Placeholder 4"/>
          <p:cNvPicPr>
            <a:picLocks noChangeAspect="1"/>
          </p:cNvPicPr>
          <p:nvPr>
            <p:ph type="pic" sz="quarter" idx="10"/>
          </p:nvPr>
        </p:nvPicPr>
        <p:blipFill>
          <a:blip r:embed="rId1"/>
          <a:stretch>
            <a:fillRect/>
          </a:stretch>
        </p:blipFill>
        <p:spPr>
          <a:xfrm>
            <a:off x="200660" y="805815"/>
            <a:ext cx="11991340" cy="52158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2000">
        <p:pull dir="lu"/>
      </p:transition>
    </mc:Choice>
    <mc:Fallback>
      <p:transition>
        <p:pull dir="lu"/>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0" y="1"/>
            <a:ext cx="2336800" cy="2336798"/>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1491248" cy="1491249"/>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nvGrpSpPr>
          <p:cNvPr id="31" name="组合 30"/>
          <p:cNvGrpSpPr/>
          <p:nvPr/>
        </p:nvGrpSpPr>
        <p:grpSpPr>
          <a:xfrm>
            <a:off x="8650605" y="2813050"/>
            <a:ext cx="3541395" cy="4044950"/>
            <a:chOff x="11184183" y="5850184"/>
            <a:chExt cx="1007816" cy="1007816"/>
          </a:xfrm>
          <a:solidFill>
            <a:srgbClr val="C22727"/>
          </a:solidFill>
        </p:grpSpPr>
        <p:sp>
          <p:nvSpPr>
            <p:cNvPr id="2" name="稻壳儿春秋广告/盗版必究        原创来源：http://chn.docer.com/works?userid=199329941#!/work_time"/>
            <p:cNvSpPr/>
            <p:nvPr/>
          </p:nvSpPr>
          <p:spPr>
            <a:xfrm flipH="1">
              <a:off x="11184183" y="5850184"/>
              <a:ext cx="1007816" cy="100781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10524" y="6176525"/>
              <a:ext cx="681475" cy="681475"/>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sp>
        <p:nvSpPr>
          <p:cNvPr id="33" name="稻壳儿春秋广告/盗版必究        原创来源：http://chn.docer.com/works?userid=199329941#!/work_time"/>
          <p:cNvSpPr txBox="1"/>
          <p:nvPr/>
        </p:nvSpPr>
        <p:spPr>
          <a:xfrm flipH="1">
            <a:off x="2555240" y="1099185"/>
            <a:ext cx="7487285" cy="521970"/>
          </a:xfrm>
          <a:prstGeom prst="rect">
            <a:avLst/>
          </a:prstGeom>
          <a:noFill/>
        </p:spPr>
        <p:txBody>
          <a:bodyPr wrap="square" rtlCol="0">
            <a:spAutoFit/>
          </a:bodyPr>
          <a:lstStyle/>
          <a:p>
            <a:pPr lvl="0">
              <a:defRPr/>
            </a:pPr>
            <a:r>
              <a:rPr lang="en-US" altLang="zh-CN" sz="28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ƯU ĐIỂM VÀ NHƯỢC ĐIỂM CỦA CÔNG NGHỆ RFID </a:t>
            </a:r>
            <a:endParaRPr lang="en-US" altLang="zh-CN" sz="28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4" name="稻壳儿春秋广告/盗版必究        原创来源：http://chn.docer.com/works?userid=199329941#!/work_time"/>
          <p:cNvSpPr txBox="1"/>
          <p:nvPr/>
        </p:nvSpPr>
        <p:spPr>
          <a:xfrm flipH="1">
            <a:off x="2555240" y="391217"/>
            <a:ext cx="2778958" cy="706755"/>
          </a:xfrm>
          <a:prstGeom prst="rect">
            <a:avLst/>
          </a:prstGeom>
          <a:noFill/>
        </p:spPr>
        <p:txBody>
          <a:bodyPr wrap="square" rtlCol="0">
            <a:spAutoFit/>
          </a:bodyPr>
          <a:lstStyle/>
          <a:p>
            <a:pPr lvl="0">
              <a:defRPr/>
            </a:pPr>
            <a:r>
              <a:rPr lang="en-US" altLang="zh-CN" sz="4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PART 02</a:t>
            </a:r>
            <a:endParaRPr lang="zh-CN" altLang="en-US" sz="4000" b="1" dirty="0">
              <a:solidFill>
                <a:srgbClr val="C22727"/>
              </a:solidFill>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14" name="稻壳儿春秋广告/盗版必究        原创来源：http://chn.docer.com/works?userid=199329941#!/work_time"/>
          <p:cNvSpPr/>
          <p:nvPr/>
        </p:nvSpPr>
        <p:spPr>
          <a:xfrm>
            <a:off x="1612133" y="2090921"/>
            <a:ext cx="3453395" cy="3948241"/>
          </a:xfrm>
          <a:prstGeom prst="rect">
            <a:avLst/>
          </a:prstGeom>
          <a:solidFill>
            <a:srgbClr val="891B1C"/>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C29230"/>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18" name="稻壳儿春秋广告/盗版必究        原创来源：http://chn.docer.com/works?userid=199329941#!/work_time"/>
          <p:cNvSpPr/>
          <p:nvPr/>
        </p:nvSpPr>
        <p:spPr>
          <a:xfrm>
            <a:off x="5704576" y="2091556"/>
            <a:ext cx="3453395" cy="3948241"/>
          </a:xfrm>
          <a:prstGeom prst="rect">
            <a:avLst/>
          </a:prstGeom>
          <a:solidFill>
            <a:srgbClr val="C22727"/>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C29230"/>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15" name="稻壳儿春秋广告/盗版必究        原创来源：http://chn.docer.com/works?userid=199329941#!/work_time"/>
          <p:cNvSpPr txBox="1"/>
          <p:nvPr/>
        </p:nvSpPr>
        <p:spPr>
          <a:xfrm>
            <a:off x="2134870" y="2235200"/>
            <a:ext cx="2407920" cy="368300"/>
          </a:xfrm>
          <a:prstGeom prst="rect">
            <a:avLst/>
          </a:prstGeom>
          <a:noFill/>
        </p:spPr>
        <p:txBody>
          <a:bodyPr wrap="square" rtlCol="0">
            <a:spAutoFit/>
          </a:bodyPr>
          <a:p>
            <a:pPr algn="ctr"/>
            <a:r>
              <a:rPr lang="en-US" altLang="zh-CN" b="1" dirty="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ƯU ĐIỂM</a:t>
            </a:r>
            <a:endParaRPr lang="en-US" altLang="zh-CN" b="1" dirty="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16" name="稻壳儿春秋广告/盗版必究        原创来源：http://chn.docer.com/works?userid=199329941#!/work_time"/>
          <p:cNvSpPr txBox="1"/>
          <p:nvPr/>
        </p:nvSpPr>
        <p:spPr>
          <a:xfrm>
            <a:off x="1804669" y="2878242"/>
            <a:ext cx="3068322" cy="2676525"/>
          </a:xfrm>
          <a:prstGeom prst="rect">
            <a:avLst/>
          </a:prstGeom>
          <a:noFill/>
        </p:spPr>
        <p:txBody>
          <a:bodyPr wrap="square" rtlCol="0">
            <a:spAutoFit/>
          </a:bodyPr>
          <a:p>
            <a:pPr algn="just">
              <a:lnSpc>
                <a:spcPct val="150000"/>
              </a:lnSpc>
            </a:pPr>
            <a:r>
              <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 Không phải sắp xếp</a:t>
            </a:r>
            <a:endPar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algn="just">
              <a:lnSpc>
                <a:spcPct val="150000"/>
              </a:lnSpc>
            </a:pPr>
            <a:r>
              <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 Kiểm kê với tốc độ cao mà không cần tiếp xúc</a:t>
            </a:r>
            <a:endPar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algn="just">
              <a:lnSpc>
                <a:spcPct val="150000"/>
              </a:lnSpc>
            </a:pPr>
            <a:r>
              <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 Khả năng đọc ghi dữ liệu nhiều lần</a:t>
            </a:r>
            <a:endPar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algn="just">
              <a:lnSpc>
                <a:spcPct val="150000"/>
              </a:lnSpc>
            </a:pPr>
            <a:r>
              <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 Thẻ RFID hoạt động tốt trong môi trường không thuận lợi</a:t>
            </a:r>
            <a:endPar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9" name="稻壳儿春秋广告/盗版必究        原创来源：http://chn.docer.com/works?userid=199329941#!/work_time"/>
          <p:cNvSpPr txBox="1"/>
          <p:nvPr/>
        </p:nvSpPr>
        <p:spPr>
          <a:xfrm>
            <a:off x="6227445" y="2237740"/>
            <a:ext cx="2407920" cy="368300"/>
          </a:xfrm>
          <a:prstGeom prst="rect">
            <a:avLst/>
          </a:prstGeom>
          <a:noFill/>
        </p:spPr>
        <p:txBody>
          <a:bodyPr wrap="square" rtlCol="0">
            <a:spAutoFit/>
          </a:bodyPr>
          <a:p>
            <a:pPr algn="ctr"/>
            <a:r>
              <a:rPr lang="en-US" altLang="zh-CN" b="1" dirty="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NHƯỢC ĐIỂM</a:t>
            </a:r>
            <a:endParaRPr lang="en-US" altLang="zh-CN" b="1" dirty="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10" name="稻壳儿春秋广告/盗版必究        原创来源：http://chn.docer.com/works?userid=199329941#!/work_time"/>
          <p:cNvSpPr txBox="1"/>
          <p:nvPr/>
        </p:nvSpPr>
        <p:spPr>
          <a:xfrm>
            <a:off x="5897244" y="2948727"/>
            <a:ext cx="3068322" cy="2676525"/>
          </a:xfrm>
          <a:prstGeom prst="rect">
            <a:avLst/>
          </a:prstGeom>
          <a:noFill/>
        </p:spPr>
        <p:txBody>
          <a:bodyPr wrap="square" rtlCol="0">
            <a:spAutoFit/>
          </a:bodyPr>
          <a:p>
            <a:pPr algn="just">
              <a:lnSpc>
                <a:spcPct val="150000"/>
              </a:lnSpc>
            </a:pPr>
            <a:r>
              <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 </a:t>
            </a:r>
            <a:r>
              <a:rPr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Chi phí triển khai cao.</a:t>
            </a:r>
            <a:endParaRPr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algn="just">
              <a:lnSpc>
                <a:spcPct val="150000"/>
              </a:lnSpc>
            </a:pPr>
            <a:r>
              <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 </a:t>
            </a:r>
            <a:r>
              <a:rPr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Khả năng kiểm soát thiết bị còn hạn chế.</a:t>
            </a:r>
            <a:endParaRPr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algn="just">
              <a:lnSpc>
                <a:spcPct val="150000"/>
              </a:lnSpc>
            </a:pPr>
            <a:r>
              <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 </a:t>
            </a:r>
            <a:r>
              <a:rPr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Thẻ dễ bị nhiễu sóng trong môi trường nước và kim loại.</a:t>
            </a:r>
            <a:endParaRPr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algn="just">
              <a:lnSpc>
                <a:spcPct val="150000"/>
              </a:lnSpc>
            </a:pPr>
            <a:r>
              <a:rPr lang="en-US"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 </a:t>
            </a:r>
            <a:r>
              <a:rPr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Các đầu đọc có thể đọc chồng lấn lên nhau.</a:t>
            </a:r>
            <a:endParaRPr sz="1600">
              <a:solidFill>
                <a:schemeClr val="bg1">
                  <a:lumMod val="95000"/>
                </a:schemeClr>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2000">
        <p:pull dir="r"/>
      </p:transition>
    </mc:Choice>
    <mc:Fallback>
      <p:transition>
        <p:pull dir="r"/>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0" y="1"/>
            <a:ext cx="2336800" cy="2336798"/>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1491248" cy="1491249"/>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nvGrpSpPr>
          <p:cNvPr id="31" name="组合 30"/>
          <p:cNvGrpSpPr/>
          <p:nvPr/>
        </p:nvGrpSpPr>
        <p:grpSpPr>
          <a:xfrm>
            <a:off x="5333997" y="0"/>
            <a:ext cx="6857998" cy="6857998"/>
            <a:chOff x="11184183" y="5850184"/>
            <a:chExt cx="1007816" cy="1007816"/>
          </a:xfrm>
          <a:solidFill>
            <a:srgbClr val="C22727"/>
          </a:solidFill>
        </p:grpSpPr>
        <p:sp>
          <p:nvSpPr>
            <p:cNvPr id="2" name="稻壳儿春秋广告/盗版必究        原创来源：http://chn.docer.com/works?userid=199329941#!/work_time"/>
            <p:cNvSpPr/>
            <p:nvPr/>
          </p:nvSpPr>
          <p:spPr>
            <a:xfrm flipH="1">
              <a:off x="11184183" y="5850184"/>
              <a:ext cx="1007816" cy="100781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10524" y="6176525"/>
              <a:ext cx="681475" cy="681475"/>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sp>
        <p:nvSpPr>
          <p:cNvPr id="32" name="稻壳儿春秋广告/盗版必究        原创来源：http://chn.docer.com/works?userid=199329941#!/work_time"/>
          <p:cNvSpPr txBox="1"/>
          <p:nvPr/>
        </p:nvSpPr>
        <p:spPr>
          <a:xfrm flipH="1">
            <a:off x="514985" y="1717675"/>
            <a:ext cx="6302375" cy="383095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742950" lvl="1" indent="-285750" algn="just">
              <a:lnSpc>
                <a:spcPct val="150000"/>
              </a:lnSpc>
              <a:buFont typeface="Arial" panose="020B0604020202020204" pitchFamily="34" charset="0"/>
              <a:buChar char="•"/>
              <a:defRPr/>
            </a:pPr>
            <a:r>
              <a:rPr lang="en-US" altLang="zh-CN"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Thiết bị hỗ trợ 04 cổng kết nối với antenna tần số 902-928 MHz cho phép triển khai rộng khắp trong nhiều ứng dụng khác nhau. Ngoài ra, thiết bị còn cho phép mở rộng tối đa lên tới 32 antenna thông qua Antenna Hub và GPIO adapter, cho phép triển khai trong các ứng dụng cần sử dụng nhiều ăng ten với một chi phí tối ưu hơn.</a:t>
            </a:r>
            <a:endParaRPr lang="en-US" altLang="zh-CN"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742950" lvl="1" indent="-285750" algn="just">
              <a:lnSpc>
                <a:spcPct val="150000"/>
              </a:lnSpc>
              <a:buFont typeface="Arial" panose="020B0604020202020204" pitchFamily="34" charset="0"/>
              <a:buChar char="•"/>
              <a:defRPr/>
            </a:pPr>
            <a:r>
              <a:rPr lang="en-US" altLang="zh-CN"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Có thể duy trì tốc độ đọc cao bất kể nhiễu sóng hay nhiễu do đầu đọc tự động điều chỉnh cho chức năng tối ưu, đầu đọc R420 cung cấp tối đa khả năng hiển thị vật phẩm.</a:t>
            </a:r>
            <a:endParaRPr lang="en-US" altLang="zh-CN"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3" name="稻壳儿春秋广告/盗版必究        原创来源：http://chn.docer.com/works?userid=199329941#!/work_time"/>
          <p:cNvSpPr txBox="1"/>
          <p:nvPr/>
        </p:nvSpPr>
        <p:spPr>
          <a:xfrm flipH="1">
            <a:off x="3283585" y="484505"/>
            <a:ext cx="5624195" cy="521970"/>
          </a:xfrm>
          <a:prstGeom prst="rect">
            <a:avLst/>
          </a:prstGeom>
          <a:noFill/>
        </p:spPr>
        <p:txBody>
          <a:bodyPr wrap="square" rtlCol="0">
            <a:spAutoFit/>
          </a:bodyPr>
          <a:lstStyle/>
          <a:p>
            <a:pPr lvl="0" algn="ctr">
              <a:defRPr/>
            </a:pPr>
            <a:r>
              <a:rPr lang="en-US" altLang="zh-CN" sz="28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IMPINJ R420</a:t>
            </a:r>
            <a:endParaRPr lang="en-US" altLang="zh-CN" sz="2800"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5" name="Text Box 4"/>
          <p:cNvSpPr txBox="1"/>
          <p:nvPr/>
        </p:nvSpPr>
        <p:spPr>
          <a:xfrm>
            <a:off x="1286193" y="1108710"/>
            <a:ext cx="9138920" cy="506730"/>
          </a:xfrm>
          <a:prstGeom prst="rect">
            <a:avLst/>
          </a:prstGeom>
          <a:noFill/>
        </p:spPr>
        <p:txBody>
          <a:bodyPr wrap="none" rtlCol="0" anchor="t">
            <a:spAutoFit/>
          </a:bodyPr>
          <a:p>
            <a:pPr lvl="0" indent="0" algn="just">
              <a:lnSpc>
                <a:spcPct val="150000"/>
              </a:lnSpc>
              <a:buFont typeface="Wingdings" panose="05000000000000000000" charset="0"/>
              <a:buNone/>
              <a:defRPr/>
            </a:pPr>
            <a:r>
              <a:rPr lang="en-US" altLang="zh-CN"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Impinj R420 là thiết bị nổi tiếng số 1 trong các thương hiệu đầu đọc thẻ cố định RFID trên thế giới</a:t>
            </a:r>
            <a:endParaRPr lang="en-US" altLang="zh-CN"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pic>
        <p:nvPicPr>
          <p:cNvPr id="18" name="Picture 4" descr="IMG_256"/>
          <p:cNvPicPr>
            <a:picLocks noChangeAspect="1"/>
          </p:cNvPicPr>
          <p:nvPr>
            <p:ph type="pic" sz="quarter" idx="10"/>
          </p:nvPr>
        </p:nvPicPr>
        <p:blipFill>
          <a:blip r:embed="rId1"/>
          <a:stretch>
            <a:fillRect/>
          </a:stretch>
        </p:blipFill>
        <p:spPr>
          <a:xfrm>
            <a:off x="7433310" y="2137410"/>
            <a:ext cx="3810000" cy="355092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2000">
        <p:pull dir="d"/>
      </p:transition>
    </mc:Choice>
    <mc:Fallback>
      <p:transition>
        <p:pull dir="d"/>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7" name="稻壳儿春秋广告/盗版必究        原创来源：http://chn.docer.com/works?userid=199329941#!/work_time"/>
          <p:cNvSpPr txBox="1"/>
          <p:nvPr/>
        </p:nvSpPr>
        <p:spPr>
          <a:xfrm>
            <a:off x="3846195" y="269240"/>
            <a:ext cx="4498975" cy="398780"/>
          </a:xfrm>
          <a:prstGeom prst="rect">
            <a:avLst/>
          </a:prstGeom>
          <a:noFill/>
        </p:spPr>
        <p:txBody>
          <a:bodyPr wrap="square" rtlCol="0">
            <a:spAutoFit/>
          </a:bodyPr>
          <a:lstStyle/>
          <a:p>
            <a:pPr algn="ctr"/>
            <a:r>
              <a:rPr lang="en-US" altLang="zh-CN" sz="2000" b="1" dirty="0">
                <a:solidFill>
                  <a:srgbClr val="C22727"/>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TÍNH NĂNG CHÍNH</a:t>
            </a:r>
            <a:endParaRPr lang="en-US" altLang="zh-CN" sz="2000" b="1" dirty="0">
              <a:solidFill>
                <a:srgbClr val="C22727"/>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cxnSp>
        <p:nvCxnSpPr>
          <p:cNvPr id="12" name="稻壳儿春秋广告/盗版必究        原创来源：http://chn.docer.com/works?userid=199329941#!/work_time"/>
          <p:cNvCxnSpPr/>
          <p:nvPr/>
        </p:nvCxnSpPr>
        <p:spPr>
          <a:xfrm>
            <a:off x="6009243" y="784860"/>
            <a:ext cx="174784" cy="0"/>
          </a:xfrm>
          <a:prstGeom prst="line">
            <a:avLst/>
          </a:prstGeom>
          <a:ln w="25400">
            <a:solidFill>
              <a:srgbClr val="C22727"/>
            </a:solidFill>
          </a:ln>
        </p:spPr>
        <p:style>
          <a:lnRef idx="1">
            <a:schemeClr val="accent1"/>
          </a:lnRef>
          <a:fillRef idx="0">
            <a:schemeClr val="accent1"/>
          </a:fillRef>
          <a:effectRef idx="0">
            <a:schemeClr val="accent1"/>
          </a:effectRef>
          <a:fontRef idx="minor">
            <a:schemeClr val="tx1"/>
          </a:fontRef>
        </p:style>
      </p:cxnSp>
      <p:sp>
        <p:nvSpPr>
          <p:cNvPr id="14" name="稻壳儿春秋广告/盗版必究        原创来源：http://chn.docer.com/works?userid=199329941#!/work_time"/>
          <p:cNvSpPr txBox="1"/>
          <p:nvPr/>
        </p:nvSpPr>
        <p:spPr>
          <a:xfrm>
            <a:off x="598170" y="1104900"/>
            <a:ext cx="10805160" cy="4154170"/>
          </a:xfrm>
          <a:prstGeom prst="rect">
            <a:avLst/>
          </a:prstGeom>
          <a:noFill/>
          <a:effectLst/>
        </p:spPr>
        <p:txBody>
          <a:bodyPr wrap="square" rtlCol="0">
            <a:spAutoFit/>
          </a:bodyPr>
          <a:lstStyle/>
          <a:p>
            <a:pPr marL="285750" indent="-285750" algn="just">
              <a:lnSpc>
                <a:spcPct val="150000"/>
              </a:lnSpc>
              <a:buFont typeface="Wingdings" panose="05000000000000000000" charset="0"/>
              <a:buChar char="Ø"/>
            </a:pPr>
            <a:r>
              <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Autoset: liên tục tối ưu hóa cấu hình của trình đọc để có hiệu suất tốt nhất, đáng tin cậy nhất.</a:t>
            </a:r>
            <a:endPar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285750" indent="-285750" algn="just">
              <a:lnSpc>
                <a:spcPct val="150000"/>
              </a:lnSpc>
              <a:buFont typeface="Wingdings" panose="05000000000000000000" charset="0"/>
              <a:buChar char="Ø"/>
            </a:pPr>
            <a:r>
              <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Chu kỳ nhiệm vụ thấp: giảm nhiễu RF, giảm tiêu thụ điện năng và chi phí năng lượng.</a:t>
            </a:r>
            <a:endPar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285750" indent="-285750" algn="just">
              <a:lnSpc>
                <a:spcPct val="150000"/>
              </a:lnSpc>
              <a:buFont typeface="Wingdings" panose="05000000000000000000" charset="0"/>
              <a:buChar char="Ø"/>
            </a:pPr>
            <a:r>
              <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Chuyển mạch anten động: cải thiện năng lượng và giúp đầu đọc làm việc hiệu quả hơn.</a:t>
            </a:r>
            <a:endPar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285750" indent="-285750" algn="just">
              <a:lnSpc>
                <a:spcPct val="150000"/>
              </a:lnSpc>
              <a:buFont typeface="Wingdings" panose="05000000000000000000" charset="0"/>
              <a:buChar char="Ø"/>
            </a:pPr>
            <a:r>
              <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Cấp nguồn qua Ethernet (PoE): đơn giản hóa việc triển khai và giảm đáng kể chi phí bằng cách loại bỏ nhu cầu cài đặt ổ cắm AC tại các điểm đọc.</a:t>
            </a:r>
            <a:endPar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285750" indent="-285750" algn="just">
              <a:lnSpc>
                <a:spcPct val="150000"/>
              </a:lnSpc>
              <a:buFont typeface="Wingdings" panose="05000000000000000000" charset="0"/>
              <a:buChar char="Ø"/>
            </a:pPr>
            <a:r>
              <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Cải thiện dựa trên các khả năng phần cứng tiên tiến khiến Speedway ban đầu trở thành lựa chọn của nhiều khách hàng khó tính với các khả năng của hệ thống như độ nhạy nhận tốt nhất, loại bỏ nhiễu…</a:t>
            </a:r>
            <a:endPar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285750" indent="-285750" algn="just">
              <a:lnSpc>
                <a:spcPct val="150000"/>
              </a:lnSpc>
              <a:buFont typeface="Wingdings" panose="05000000000000000000" charset="0"/>
              <a:buChar char="Ø"/>
            </a:pPr>
            <a:r>
              <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 4 Cổng ăng ten: Có thể mở rộng lên 32 ăng ten với Impinj Speedway Antenna Hub tổng chi phí đầu tư thấp và tính linh hoạt ứng dụng cao hơn.</a:t>
            </a:r>
            <a:endPar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285750" indent="-285750" algn="just">
              <a:lnSpc>
                <a:spcPct val="150000"/>
              </a:lnSpc>
              <a:buFont typeface="Wingdings" panose="05000000000000000000" charset="0"/>
              <a:buChar char="Ø"/>
            </a:pPr>
            <a:r>
              <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Độ nhạy RF cao nhất trong ngành (-84dBm) cung cấp độ chính xác cao hơn và phạm vi đọc dài hơn.</a:t>
            </a:r>
            <a:endPar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a:p>
            <a:pPr marL="285750" indent="-285750" algn="just">
              <a:lnSpc>
                <a:spcPct val="150000"/>
              </a:lnSpc>
              <a:buFont typeface="Wingdings" panose="05000000000000000000" charset="0"/>
              <a:buChar char="Ø"/>
            </a:pPr>
            <a:r>
              <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Độ bền trường được chứng minh, cấp doanh nghiệp với thời gian trung bình cao giữa thất bại.</a:t>
            </a:r>
            <a:endParaRPr sz="16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2000">
        <p:pull/>
      </p:transition>
    </mc:Choice>
    <mc:Fallback>
      <p:transition>
        <p:pull/>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稻壳儿春秋广告/盗版必究        原创来源：http://chn.docer.com/works?userid=199329941#!/work_time"/>
          <p:cNvSpPr/>
          <p:nvPr/>
        </p:nvSpPr>
        <p:spPr>
          <a:xfrm rot="10800000" flipH="1">
            <a:off x="0" y="1"/>
            <a:ext cx="2336800" cy="2336798"/>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1491248" cy="1491249"/>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nvGrpSpPr>
          <p:cNvPr id="31" name="组合 30"/>
          <p:cNvGrpSpPr/>
          <p:nvPr/>
        </p:nvGrpSpPr>
        <p:grpSpPr>
          <a:xfrm>
            <a:off x="5333997" y="0"/>
            <a:ext cx="6857998" cy="6857998"/>
            <a:chOff x="11184183" y="5850184"/>
            <a:chExt cx="1007816" cy="1007816"/>
          </a:xfrm>
          <a:solidFill>
            <a:srgbClr val="C22727"/>
          </a:solidFill>
        </p:grpSpPr>
        <p:sp>
          <p:nvSpPr>
            <p:cNvPr id="2" name="稻壳儿春秋广告/盗版必究        原创来源：http://chn.docer.com/works?userid=199329941#!/work_time"/>
            <p:cNvSpPr/>
            <p:nvPr/>
          </p:nvSpPr>
          <p:spPr>
            <a:xfrm flipH="1">
              <a:off x="11184183" y="5850184"/>
              <a:ext cx="1007816" cy="1007816"/>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10524" y="6176525"/>
              <a:ext cx="681475" cy="681475"/>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grpSp>
      <p:sp>
        <p:nvSpPr>
          <p:cNvPr id="33" name="稻壳儿春秋广告/盗版必究        原创来源：http://chn.docer.com/works?userid=199329941#!/work_time"/>
          <p:cNvSpPr txBox="1"/>
          <p:nvPr/>
        </p:nvSpPr>
        <p:spPr>
          <a:xfrm flipH="1">
            <a:off x="695325" y="3514725"/>
            <a:ext cx="6743700" cy="521970"/>
          </a:xfrm>
          <a:prstGeom prst="rect">
            <a:avLst/>
          </a:prstGeom>
          <a:noFill/>
        </p:spPr>
        <p:txBody>
          <a:bodyPr wrap="square" rtlCol="0">
            <a:spAutoFit/>
          </a:bodyPr>
          <a:lstStyle/>
          <a:p>
            <a:pPr lvl="0">
              <a:defRPr/>
            </a:pPr>
            <a:r>
              <a:rPr kumimoji="0" lang="en-US" altLang="zh-CN" sz="2800" b="1" i="0" u="none" strike="noStrike" kern="1200" cap="none" spc="0" normalizeH="0" baseline="0" noProof="0" dirty="0">
                <a:ln>
                  <a:noFill/>
                </a:ln>
                <a:solidFill>
                  <a:prstClr val="black"/>
                </a:solidFill>
                <a:effectLst/>
                <a:uLnTx/>
                <a:uFillTx/>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ỨNG DỤNG CỦA CÔNG NGHỆ RFID</a:t>
            </a:r>
            <a:endParaRPr kumimoji="0" lang="en-US" altLang="zh-CN" sz="2800" b="1" i="0" u="none" strike="noStrike" kern="1200" cap="none" spc="0" normalizeH="0" baseline="0" noProof="0" dirty="0">
              <a:ln>
                <a:noFill/>
              </a:ln>
              <a:solidFill>
                <a:prstClr val="black"/>
              </a:solidFill>
              <a:effectLst/>
              <a:uLnTx/>
              <a:uFillTx/>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4" name="稻壳儿春秋广告/盗版必究        原创来源：http://chn.docer.com/works?userid=199329941#!/work_time"/>
          <p:cNvSpPr txBox="1"/>
          <p:nvPr/>
        </p:nvSpPr>
        <p:spPr>
          <a:xfrm flipH="1">
            <a:off x="695325" y="2806757"/>
            <a:ext cx="2778958" cy="70788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rPr>
              <a:t>PART 03</a:t>
            </a:r>
            <a:endParaRPr kumimoji="0" lang="zh-CN" altLang="en-US" sz="4000" b="1" i="0" u="none" strike="noStrike" kern="1200" cap="none" spc="0" normalizeH="0" baseline="0" noProof="0" dirty="0">
              <a:ln>
                <a:noFill/>
              </a:ln>
              <a:solidFill>
                <a:srgbClr val="C22727"/>
              </a:solidFill>
              <a:effectLst/>
              <a:uLnTx/>
              <a:uFillTx/>
              <a:latin typeface="Microsoft YaHei" panose="020B0503020204020204" pitchFamily="34" charset="-122"/>
              <a:ea typeface="Microsoft YaHei" panose="020B0503020204020204" pitchFamily="34" charset="-122"/>
              <a:cs typeface="Arial" panose="020B0604020202020204" pitchFamily="3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2000">
        <p:pull dir="ru"/>
      </p:transition>
    </mc:Choice>
    <mc:Fallback>
      <p:transition>
        <p:pull dir="r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稻壳儿春秋广告/盗版必究        原创来源：http://chn.docer.com/works?userid=199329941#!/work_time"/>
          <p:cNvSpPr/>
          <p:nvPr/>
        </p:nvSpPr>
        <p:spPr>
          <a:xfrm flipH="1">
            <a:off x="11403329" y="6069330"/>
            <a:ext cx="788670" cy="788670"/>
          </a:xfrm>
          <a:prstGeom prst="rtTriangle">
            <a:avLst/>
          </a:prstGeom>
          <a:solidFill>
            <a:srgbClr val="2729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 name="稻壳儿春秋广告/盗版必究        原创来源：http://chn.docer.com/works?userid=199329941#!/work_time"/>
          <p:cNvSpPr/>
          <p:nvPr/>
        </p:nvSpPr>
        <p:spPr>
          <a:xfrm rot="10800000" flipH="1">
            <a:off x="-1" y="0"/>
            <a:ext cx="937261" cy="937260"/>
          </a:xfrm>
          <a:prstGeom prst="rtTriangle">
            <a:avLst/>
          </a:prstGeom>
          <a:solidFill>
            <a:srgbClr val="891B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4" name="稻壳儿春秋广告/盗版必究        原创来源：http://chn.docer.com/works?userid=199329941#!/work_time"/>
          <p:cNvSpPr/>
          <p:nvPr/>
        </p:nvSpPr>
        <p:spPr>
          <a:xfrm rot="10800000" flipH="1">
            <a:off x="-2" y="-1"/>
            <a:ext cx="598121" cy="598121"/>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6" name="稻壳儿春秋广告/盗版必究        原创来源：http://chn.docer.com/works?userid=199329941#!/work_time"/>
          <p:cNvSpPr/>
          <p:nvPr/>
        </p:nvSpPr>
        <p:spPr>
          <a:xfrm flipH="1">
            <a:off x="11563349" y="6229350"/>
            <a:ext cx="628650" cy="628650"/>
          </a:xfrm>
          <a:prstGeom prst="rtTriangle">
            <a:avLst/>
          </a:prstGeom>
          <a:solidFill>
            <a:srgbClr val="C2272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10" name="稻壳儿春秋广告/盗版必究        原创来源：http://chn.docer.com/works?userid=199329941#!/work_time"/>
          <p:cNvSpPr/>
          <p:nvPr/>
        </p:nvSpPr>
        <p:spPr bwMode="auto">
          <a:xfrm>
            <a:off x="1089431" y="3214232"/>
            <a:ext cx="3204668" cy="1289587"/>
          </a:xfrm>
          <a:custGeom>
            <a:avLst/>
            <a:gdLst>
              <a:gd name="T0" fmla="*/ 459 w 985"/>
              <a:gd name="T1" fmla="*/ 966 h 984"/>
              <a:gd name="T2" fmla="*/ 19 w 985"/>
              <a:gd name="T3" fmla="*/ 526 h 984"/>
              <a:gd name="T4" fmla="*/ 19 w 985"/>
              <a:gd name="T5" fmla="*/ 458 h 984"/>
              <a:gd name="T6" fmla="*/ 459 w 985"/>
              <a:gd name="T7" fmla="*/ 19 h 984"/>
              <a:gd name="T8" fmla="*/ 526 w 985"/>
              <a:gd name="T9" fmla="*/ 19 h 984"/>
              <a:gd name="T10" fmla="*/ 966 w 985"/>
              <a:gd name="T11" fmla="*/ 458 h 984"/>
              <a:gd name="T12" fmla="*/ 966 w 985"/>
              <a:gd name="T13" fmla="*/ 526 h 984"/>
              <a:gd name="T14" fmla="*/ 526 w 985"/>
              <a:gd name="T15" fmla="*/ 966 h 984"/>
              <a:gd name="T16" fmla="*/ 459 w 985"/>
              <a:gd name="T17" fmla="*/ 966 h 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5" h="984">
                <a:moveTo>
                  <a:pt x="459" y="966"/>
                </a:moveTo>
                <a:cubicBezTo>
                  <a:pt x="19" y="526"/>
                  <a:pt x="19" y="526"/>
                  <a:pt x="19" y="526"/>
                </a:cubicBezTo>
                <a:cubicBezTo>
                  <a:pt x="0" y="507"/>
                  <a:pt x="0" y="477"/>
                  <a:pt x="19" y="458"/>
                </a:cubicBezTo>
                <a:cubicBezTo>
                  <a:pt x="459" y="19"/>
                  <a:pt x="459" y="19"/>
                  <a:pt x="459" y="19"/>
                </a:cubicBezTo>
                <a:cubicBezTo>
                  <a:pt x="477" y="0"/>
                  <a:pt x="508" y="0"/>
                  <a:pt x="526" y="19"/>
                </a:cubicBezTo>
                <a:cubicBezTo>
                  <a:pt x="966" y="458"/>
                  <a:pt x="966" y="458"/>
                  <a:pt x="966" y="458"/>
                </a:cubicBezTo>
                <a:cubicBezTo>
                  <a:pt x="985" y="477"/>
                  <a:pt x="985" y="507"/>
                  <a:pt x="966" y="526"/>
                </a:cubicBezTo>
                <a:cubicBezTo>
                  <a:pt x="526" y="966"/>
                  <a:pt x="526" y="966"/>
                  <a:pt x="526" y="966"/>
                </a:cubicBezTo>
                <a:cubicBezTo>
                  <a:pt x="508" y="984"/>
                  <a:pt x="477" y="984"/>
                  <a:pt x="459" y="966"/>
                </a:cubicBezTo>
                <a:close/>
              </a:path>
            </a:pathLst>
          </a:custGeom>
          <a:solidFill>
            <a:srgbClr val="C22727"/>
          </a:solidFill>
          <a:ln>
            <a:noFill/>
          </a:ln>
        </p:spPr>
        <p:txBody>
          <a:bodyPr vert="horz" wrap="square" lIns="68580" tIns="34290" rIns="68580" bIns="34290" numCol="1" anchor="t" anchorCtr="0" compatLnSpc="1"/>
          <a:lstStyle/>
          <a:p>
            <a:endParaRPr lang="en-US" sz="135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11" name="稻壳儿春秋广告/盗版必究        原创来源：http://chn.docer.com/works?userid=199329941#!/work_time"/>
          <p:cNvSpPr/>
          <p:nvPr/>
        </p:nvSpPr>
        <p:spPr bwMode="auto">
          <a:xfrm>
            <a:off x="1127531" y="2444668"/>
            <a:ext cx="3204668" cy="1290551"/>
          </a:xfrm>
          <a:custGeom>
            <a:avLst/>
            <a:gdLst>
              <a:gd name="T0" fmla="*/ 459 w 985"/>
              <a:gd name="T1" fmla="*/ 966 h 984"/>
              <a:gd name="T2" fmla="*/ 19 w 985"/>
              <a:gd name="T3" fmla="*/ 526 h 984"/>
              <a:gd name="T4" fmla="*/ 19 w 985"/>
              <a:gd name="T5" fmla="*/ 458 h 984"/>
              <a:gd name="T6" fmla="*/ 459 w 985"/>
              <a:gd name="T7" fmla="*/ 19 h 984"/>
              <a:gd name="T8" fmla="*/ 526 w 985"/>
              <a:gd name="T9" fmla="*/ 19 h 984"/>
              <a:gd name="T10" fmla="*/ 966 w 985"/>
              <a:gd name="T11" fmla="*/ 458 h 984"/>
              <a:gd name="T12" fmla="*/ 966 w 985"/>
              <a:gd name="T13" fmla="*/ 526 h 984"/>
              <a:gd name="T14" fmla="*/ 526 w 985"/>
              <a:gd name="T15" fmla="*/ 966 h 984"/>
              <a:gd name="T16" fmla="*/ 459 w 985"/>
              <a:gd name="T17" fmla="*/ 966 h 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5" h="984">
                <a:moveTo>
                  <a:pt x="459" y="966"/>
                </a:moveTo>
                <a:cubicBezTo>
                  <a:pt x="19" y="526"/>
                  <a:pt x="19" y="526"/>
                  <a:pt x="19" y="526"/>
                </a:cubicBezTo>
                <a:cubicBezTo>
                  <a:pt x="0" y="508"/>
                  <a:pt x="0" y="477"/>
                  <a:pt x="19" y="458"/>
                </a:cubicBezTo>
                <a:cubicBezTo>
                  <a:pt x="459" y="19"/>
                  <a:pt x="459" y="19"/>
                  <a:pt x="459" y="19"/>
                </a:cubicBezTo>
                <a:cubicBezTo>
                  <a:pt x="477" y="0"/>
                  <a:pt x="508" y="0"/>
                  <a:pt x="526" y="19"/>
                </a:cubicBezTo>
                <a:cubicBezTo>
                  <a:pt x="966" y="458"/>
                  <a:pt x="966" y="458"/>
                  <a:pt x="966" y="458"/>
                </a:cubicBezTo>
                <a:cubicBezTo>
                  <a:pt x="985" y="477"/>
                  <a:pt x="985" y="508"/>
                  <a:pt x="966" y="526"/>
                </a:cubicBezTo>
                <a:cubicBezTo>
                  <a:pt x="526" y="966"/>
                  <a:pt x="526" y="966"/>
                  <a:pt x="526" y="966"/>
                </a:cubicBezTo>
                <a:cubicBezTo>
                  <a:pt x="508" y="984"/>
                  <a:pt x="477" y="984"/>
                  <a:pt x="459" y="966"/>
                </a:cubicBezTo>
                <a:close/>
              </a:path>
            </a:pathLst>
          </a:custGeom>
          <a:solidFill>
            <a:srgbClr val="272928"/>
          </a:solidFill>
          <a:ln>
            <a:noFill/>
          </a:ln>
        </p:spPr>
        <p:txBody>
          <a:bodyPr vert="horz" wrap="square" lIns="68580" tIns="34290" rIns="68580" bIns="34290" numCol="1" anchor="t" anchorCtr="0" compatLnSpc="1"/>
          <a:lstStyle/>
          <a:p>
            <a:endParaRPr lang="en-US" sz="135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13" name="稻壳儿春秋广告/盗版必究        原创来源：http://chn.docer.com/works?userid=199329941#!/work_time"/>
          <p:cNvSpPr/>
          <p:nvPr/>
        </p:nvSpPr>
        <p:spPr bwMode="auto">
          <a:xfrm>
            <a:off x="1089431" y="1664618"/>
            <a:ext cx="3204668" cy="1291511"/>
          </a:xfrm>
          <a:custGeom>
            <a:avLst/>
            <a:gdLst>
              <a:gd name="T0" fmla="*/ 459 w 985"/>
              <a:gd name="T1" fmla="*/ 966 h 985"/>
              <a:gd name="T2" fmla="*/ 19 w 985"/>
              <a:gd name="T3" fmla="*/ 526 h 985"/>
              <a:gd name="T4" fmla="*/ 19 w 985"/>
              <a:gd name="T5" fmla="*/ 458 h 985"/>
              <a:gd name="T6" fmla="*/ 459 w 985"/>
              <a:gd name="T7" fmla="*/ 19 h 985"/>
              <a:gd name="T8" fmla="*/ 526 w 985"/>
              <a:gd name="T9" fmla="*/ 19 h 985"/>
              <a:gd name="T10" fmla="*/ 966 w 985"/>
              <a:gd name="T11" fmla="*/ 458 h 985"/>
              <a:gd name="T12" fmla="*/ 966 w 985"/>
              <a:gd name="T13" fmla="*/ 526 h 985"/>
              <a:gd name="T14" fmla="*/ 526 w 985"/>
              <a:gd name="T15" fmla="*/ 966 h 985"/>
              <a:gd name="T16" fmla="*/ 459 w 985"/>
              <a:gd name="T17" fmla="*/ 966 h 9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85" h="985">
                <a:moveTo>
                  <a:pt x="459" y="966"/>
                </a:moveTo>
                <a:cubicBezTo>
                  <a:pt x="19" y="526"/>
                  <a:pt x="19" y="526"/>
                  <a:pt x="19" y="526"/>
                </a:cubicBezTo>
                <a:cubicBezTo>
                  <a:pt x="0" y="508"/>
                  <a:pt x="0" y="477"/>
                  <a:pt x="19" y="458"/>
                </a:cubicBezTo>
                <a:cubicBezTo>
                  <a:pt x="459" y="19"/>
                  <a:pt x="459" y="19"/>
                  <a:pt x="459" y="19"/>
                </a:cubicBezTo>
                <a:cubicBezTo>
                  <a:pt x="477" y="0"/>
                  <a:pt x="508" y="0"/>
                  <a:pt x="526" y="19"/>
                </a:cubicBezTo>
                <a:cubicBezTo>
                  <a:pt x="966" y="458"/>
                  <a:pt x="966" y="458"/>
                  <a:pt x="966" y="458"/>
                </a:cubicBezTo>
                <a:cubicBezTo>
                  <a:pt x="985" y="477"/>
                  <a:pt x="985" y="508"/>
                  <a:pt x="966" y="526"/>
                </a:cubicBezTo>
                <a:cubicBezTo>
                  <a:pt x="526" y="966"/>
                  <a:pt x="526" y="966"/>
                  <a:pt x="526" y="966"/>
                </a:cubicBezTo>
                <a:cubicBezTo>
                  <a:pt x="508" y="985"/>
                  <a:pt x="477" y="985"/>
                  <a:pt x="459" y="966"/>
                </a:cubicBezTo>
                <a:close/>
              </a:path>
            </a:pathLst>
          </a:custGeom>
          <a:solidFill>
            <a:srgbClr val="C22727"/>
          </a:solidFill>
          <a:ln>
            <a:noFill/>
          </a:ln>
        </p:spPr>
        <p:txBody>
          <a:bodyPr vert="horz" wrap="square" lIns="68580" tIns="34290" rIns="68580" bIns="34290" numCol="1" anchor="t" anchorCtr="0" compatLnSpc="1"/>
          <a:lstStyle/>
          <a:p>
            <a:endParaRPr lang="en-US" sz="135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19" name="稻壳儿春秋广告/盗版必究        原创来源：http://chn.docer.com/works?userid=199329941#!/work_time"/>
          <p:cNvSpPr txBox="1"/>
          <p:nvPr/>
        </p:nvSpPr>
        <p:spPr>
          <a:xfrm>
            <a:off x="5590540" y="4486275"/>
            <a:ext cx="5062855" cy="368300"/>
          </a:xfrm>
          <a:prstGeom prst="rect">
            <a:avLst/>
          </a:prstGeom>
          <a:noFill/>
        </p:spPr>
        <p:txBody>
          <a:bodyPr wrap="square" rtlCol="0">
            <a:spAutoFit/>
          </a:bodyPr>
          <a:lstStyle/>
          <a:p>
            <a:pPr algn="l"/>
            <a:r>
              <a:rPr lang="en-US" altLang="zh-CN"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TỰ ĐỘNG HOÁ THƯ VIỆN</a:t>
            </a:r>
            <a:endParaRPr lang="en-US" altLang="zh-CN"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24" name="稻壳儿春秋广告/盗版必究        原创来源：http://chn.docer.com/works?userid=199329941#!/work_time"/>
          <p:cNvSpPr txBox="1"/>
          <p:nvPr/>
        </p:nvSpPr>
        <p:spPr>
          <a:xfrm>
            <a:off x="5590540" y="2120265"/>
            <a:ext cx="5801995" cy="368300"/>
          </a:xfrm>
          <a:prstGeom prst="rect">
            <a:avLst/>
          </a:prstGeom>
          <a:noFill/>
        </p:spPr>
        <p:txBody>
          <a:bodyPr wrap="square" rtlCol="0">
            <a:spAutoFit/>
          </a:bodyPr>
          <a:p>
            <a:pPr algn="l"/>
            <a:r>
              <a:rPr lang="en-US" altLang="zh-CN"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QUẢN LÝ CHUỖI CUNG ỨNG, TỒN KHO, NGUYÊN VẬT LIỆU</a:t>
            </a:r>
            <a:endParaRPr lang="en-US" altLang="zh-CN"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26" name="稻壳儿春秋广告/盗版必究        原创来源：http://chn.docer.com/works?userid=199329941#!/work_time"/>
          <p:cNvSpPr txBox="1"/>
          <p:nvPr/>
        </p:nvSpPr>
        <p:spPr>
          <a:xfrm>
            <a:off x="5590540" y="937260"/>
            <a:ext cx="4989830" cy="368300"/>
          </a:xfrm>
          <a:prstGeom prst="rect">
            <a:avLst/>
          </a:prstGeom>
          <a:noFill/>
        </p:spPr>
        <p:txBody>
          <a:bodyPr wrap="square" rtlCol="0">
            <a:spAutoFit/>
          </a:bodyPr>
          <a:p>
            <a:pPr algn="l"/>
            <a:r>
              <a:rPr lang="en-US" altLang="zh-CN"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THEO DÕI TÀI SẢN</a:t>
            </a:r>
            <a:endParaRPr lang="en-US" altLang="zh-CN"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27" name="稻壳儿春秋广告/盗版必究        原创来源：http://chn.docer.com/works?userid=199329941#!/work_time"/>
          <p:cNvSpPr txBox="1"/>
          <p:nvPr/>
        </p:nvSpPr>
        <p:spPr>
          <a:xfrm>
            <a:off x="5590540" y="1305560"/>
            <a:ext cx="5469890" cy="737235"/>
          </a:xfrm>
          <a:prstGeom prst="rect">
            <a:avLst/>
          </a:prstGeom>
          <a:noFill/>
        </p:spPr>
        <p:txBody>
          <a:bodyPr wrap="square" rtlCol="0">
            <a:spAutoFit/>
          </a:bodyPr>
          <a:p>
            <a:pPr algn="just">
              <a:lnSpc>
                <a:spcPct val="150000"/>
              </a:lnSpc>
            </a:pPr>
            <a:r>
              <a:rPr lang="en-US" sz="14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Thường được sử dụng ở các doanh nghiệp, giúp họ theo dõi tài sản, kiểm kê 1 cách nhanh hơn.</a:t>
            </a:r>
            <a:endParaRPr lang="en-US" sz="14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29" name="稻壳儿春秋广告/盗版必究        原创来源：http://chn.docer.com/works?userid=199329941#!/work_time"/>
          <p:cNvSpPr txBox="1"/>
          <p:nvPr/>
        </p:nvSpPr>
        <p:spPr>
          <a:xfrm>
            <a:off x="1804035" y="2076450"/>
            <a:ext cx="1775460" cy="368300"/>
          </a:xfrm>
          <a:prstGeom prst="rect">
            <a:avLst/>
          </a:prstGeom>
          <a:noFill/>
        </p:spPr>
        <p:txBody>
          <a:bodyPr wrap="square" rtlCol="0">
            <a:spAutoFit/>
          </a:bodyPr>
          <a:p>
            <a:pPr algn="ctr"/>
            <a:r>
              <a:rPr lang="en-US" altLang="zh-CN" b="1" dirty="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ỨNG DỤNG</a:t>
            </a:r>
            <a:endParaRPr lang="en-US" altLang="zh-CN" b="1" dirty="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0" name="稻壳儿春秋广告/盗版必究        原创来源：http://chn.docer.com/works?userid=199329941#!/work_time"/>
          <p:cNvSpPr txBox="1"/>
          <p:nvPr/>
        </p:nvSpPr>
        <p:spPr>
          <a:xfrm>
            <a:off x="1804035" y="3027045"/>
            <a:ext cx="1775460" cy="368300"/>
          </a:xfrm>
          <a:prstGeom prst="rect">
            <a:avLst/>
          </a:prstGeom>
          <a:noFill/>
        </p:spPr>
        <p:txBody>
          <a:bodyPr wrap="square" rtlCol="0">
            <a:spAutoFit/>
          </a:bodyPr>
          <a:p>
            <a:pPr algn="ctr"/>
            <a:r>
              <a:rPr lang="en-US" altLang="zh-CN" b="1" dirty="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CÔNG NGHỆ</a:t>
            </a:r>
            <a:endParaRPr lang="en-US" altLang="zh-CN" b="1" dirty="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31" name="稻壳儿春秋广告/盗版必究        原创来源：http://chn.docer.com/works?userid=199329941#!/work_time"/>
          <p:cNvSpPr txBox="1"/>
          <p:nvPr/>
        </p:nvSpPr>
        <p:spPr>
          <a:xfrm>
            <a:off x="1804035" y="3794125"/>
            <a:ext cx="1775460" cy="368300"/>
          </a:xfrm>
          <a:prstGeom prst="rect">
            <a:avLst/>
          </a:prstGeom>
          <a:noFill/>
        </p:spPr>
        <p:txBody>
          <a:bodyPr wrap="square" rtlCol="0">
            <a:spAutoFit/>
          </a:bodyPr>
          <a:p>
            <a:pPr algn="ctr"/>
            <a:r>
              <a:rPr lang="en-US" altLang="zh-CN" b="1" dirty="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RFID</a:t>
            </a:r>
            <a:endParaRPr lang="en-US" altLang="zh-CN" b="1" dirty="0">
              <a:solidFill>
                <a:schemeClr val="bg1"/>
              </a:solidFill>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5" name="稻壳儿春秋广告/盗版必究        原创来源：http://chn.docer.com/works?userid=199329941#!/work_time"/>
          <p:cNvSpPr txBox="1"/>
          <p:nvPr/>
        </p:nvSpPr>
        <p:spPr>
          <a:xfrm>
            <a:off x="5590540" y="3303270"/>
            <a:ext cx="5062855" cy="368300"/>
          </a:xfrm>
          <a:prstGeom prst="rect">
            <a:avLst/>
          </a:prstGeom>
          <a:noFill/>
        </p:spPr>
        <p:txBody>
          <a:bodyPr wrap="square" rtlCol="0">
            <a:spAutoFit/>
          </a:bodyPr>
          <a:p>
            <a:pPr algn="l"/>
            <a:r>
              <a:rPr lang="en-US" altLang="zh-CN"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ĐỊNH VỊ VÀ THEO VẾT CÁ NHÂN</a:t>
            </a:r>
            <a:endParaRPr lang="en-US" altLang="zh-CN" b="1" dirty="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8" name="稻壳儿春秋广告/盗版必究        原创来源：http://chn.docer.com/works?userid=199329941#!/work_time"/>
          <p:cNvSpPr txBox="1"/>
          <p:nvPr/>
        </p:nvSpPr>
        <p:spPr>
          <a:xfrm>
            <a:off x="5590540" y="2482215"/>
            <a:ext cx="5469890" cy="737235"/>
          </a:xfrm>
          <a:prstGeom prst="rect">
            <a:avLst/>
          </a:prstGeom>
          <a:noFill/>
        </p:spPr>
        <p:txBody>
          <a:bodyPr wrap="square" rtlCol="0">
            <a:spAutoFit/>
          </a:bodyPr>
          <a:p>
            <a:pPr algn="just">
              <a:lnSpc>
                <a:spcPct val="150000"/>
              </a:lnSpc>
            </a:pPr>
            <a:r>
              <a:rPr lang="en-US" sz="14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Trong quá trình sản xuất, hệ thống RFID có thể theo dõi sự di chuyển trực tiếp trong khu vực chính xác đến từng phút dữ liệu hiển thị.</a:t>
            </a:r>
            <a:endParaRPr lang="en-US" sz="14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9" name="稻壳儿春秋广告/盗版必究        原创来源：http://chn.docer.com/works?userid=199329941#!/work_time"/>
          <p:cNvSpPr txBox="1"/>
          <p:nvPr/>
        </p:nvSpPr>
        <p:spPr>
          <a:xfrm>
            <a:off x="5590540" y="3658870"/>
            <a:ext cx="5469890" cy="737235"/>
          </a:xfrm>
          <a:prstGeom prst="rect">
            <a:avLst/>
          </a:prstGeom>
          <a:noFill/>
        </p:spPr>
        <p:txBody>
          <a:bodyPr wrap="square" rtlCol="0">
            <a:spAutoFit/>
          </a:bodyPr>
          <a:p>
            <a:pPr algn="just">
              <a:lnSpc>
                <a:spcPct val="150000"/>
              </a:lnSpc>
            </a:pPr>
            <a:r>
              <a:rPr lang="en-US" sz="14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Thường được sử dụng ở các công ty, trong quá trình làm việc có thể quản lý được nhân viên của mình đang ở đâu, giúp cải thiện quy trình làm việc.</a:t>
            </a:r>
            <a:endParaRPr lang="en-US" sz="14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
        <p:nvSpPr>
          <p:cNvPr id="12" name="稻壳儿春秋广告/盗版必究        原创来源：http://chn.docer.com/works?userid=199329941#!/work_time"/>
          <p:cNvSpPr txBox="1"/>
          <p:nvPr/>
        </p:nvSpPr>
        <p:spPr>
          <a:xfrm>
            <a:off x="5590540" y="4835525"/>
            <a:ext cx="5469890" cy="737235"/>
          </a:xfrm>
          <a:prstGeom prst="rect">
            <a:avLst/>
          </a:prstGeom>
          <a:noFill/>
        </p:spPr>
        <p:txBody>
          <a:bodyPr wrap="square" rtlCol="0">
            <a:spAutoFit/>
          </a:bodyPr>
          <a:p>
            <a:pPr algn="just">
              <a:lnSpc>
                <a:spcPct val="150000"/>
              </a:lnSpc>
            </a:pPr>
            <a:r>
              <a:rPr lang="en-US" sz="14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rPr>
              <a:t>RFID có thể làm giảm đáng kể thời gian tìm kiếm các mục bị thất lạc trong thư viện, giúp cho việc sắp xếp các loại sách dễ dàng hơn.</a:t>
            </a:r>
            <a:endParaRPr lang="en-US" sz="1400">
              <a:latin typeface="Calibri Light" panose="020F0302020204030204" charset="0"/>
              <a:ea typeface="Microsoft YaHei" panose="020B0503020204020204" pitchFamily="34" charset="-122"/>
              <a:cs typeface="Calibri Light" panose="020F0302020204030204" charset="0"/>
              <a:sym typeface="Microsoft YaHei"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2000">
        <p:pull dir="lu"/>
      </p:transition>
    </mc:Choice>
    <mc:Fallback>
      <p:transition>
        <p:pull dir="lu"/>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4514</Words>
  <Application>WPS Presentation</Application>
  <PresentationFormat>宽屏</PresentationFormat>
  <Paragraphs>163</Paragraphs>
  <Slides>13</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13</vt:i4>
      </vt:variant>
    </vt:vector>
  </HeadingPairs>
  <TitlesOfParts>
    <vt:vector size="26" baseType="lpstr">
      <vt:lpstr>Arial</vt:lpstr>
      <vt:lpstr>SimSun</vt:lpstr>
      <vt:lpstr>Wingdings</vt:lpstr>
      <vt:lpstr>Calibri Light</vt:lpstr>
      <vt:lpstr>Microsoft YaHei</vt:lpstr>
      <vt:lpstr>Wingdings</vt:lpstr>
      <vt:lpstr>Times New Roman</vt:lpstr>
      <vt:lpstr>Calibri</vt:lpstr>
      <vt:lpstr>Arial Narrow</vt:lpstr>
      <vt:lpstr>Arial Unicode MS</vt:lpstr>
      <vt:lpstr>等线 Light</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春波 赵</dc:creator>
  <cp:lastModifiedBy>Hải Long</cp:lastModifiedBy>
  <cp:revision>43</cp:revision>
  <dcterms:created xsi:type="dcterms:W3CDTF">2019-06-10T08:55:00Z</dcterms:created>
  <dcterms:modified xsi:type="dcterms:W3CDTF">2022-05-25T04:29:54Z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014F24AA52F84DACB1B3FDEB5F29D86E</vt:lpwstr>
  </property>
  <property fmtid="{D5CDD505-2E9C-101B-9397-08002B2CF9AE}" pid="3" name="KSOProductBuildVer">
    <vt:lpwstr>1033-11.2.0.10419</vt:lpwstr>
  </property>
</Properties>
</file>

<file path=docProps/thumbnail.jpeg>
</file>